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2" r:id="rId4"/>
    <p:sldId id="261" r:id="rId5"/>
    <p:sldId id="263" r:id="rId6"/>
    <p:sldId id="264" r:id="rId7"/>
    <p:sldId id="269" r:id="rId8"/>
    <p:sldId id="258" r:id="rId9"/>
    <p:sldId id="272" r:id="rId10"/>
    <p:sldId id="259" r:id="rId11"/>
    <p:sldId id="273" r:id="rId12"/>
    <p:sldId id="275" r:id="rId13"/>
    <p:sldId id="274" r:id="rId14"/>
    <p:sldId id="277" r:id="rId15"/>
    <p:sldId id="267" r:id="rId16"/>
    <p:sldId id="270" r:id="rId17"/>
    <p:sldId id="271"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41" autoAdjust="0"/>
    <p:restoredTop sz="94660"/>
  </p:normalViewPr>
  <p:slideViewPr>
    <p:cSldViewPr snapToGrid="0">
      <p:cViewPr>
        <p:scale>
          <a:sx n="150" d="100"/>
          <a:sy n="150" d="100"/>
        </p:scale>
        <p:origin x="-157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2024/12/13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标题 1"/>
          <p:cNvSpPr>
            <a:spLocks noGrp="1"/>
          </p:cNvSpPr>
          <p:nvPr>
            <p:ph type="ctrTitle"/>
          </p:nvPr>
        </p:nvSpPr>
        <p:spPr>
          <a:xfrm>
            <a:off x="4038600" y="1939159"/>
            <a:ext cx="7644627" cy="2751086"/>
          </a:xfrm>
        </p:spPr>
        <p:txBody>
          <a:bodyPr>
            <a:normAutofit/>
          </a:bodyPr>
          <a:lstStyle/>
          <a:p>
            <a:pPr algn="r"/>
            <a:r>
              <a:rPr lang="en-US" altLang="zh-CN" dirty="0" err="1"/>
              <a:t>ReACT</a:t>
            </a:r>
            <a:r>
              <a:rPr lang="en-US" altLang="zh-CN" dirty="0"/>
              <a:t> Agent for </a:t>
            </a:r>
            <a:br>
              <a:rPr lang="en-US" altLang="zh-CN" dirty="0"/>
            </a:br>
            <a:r>
              <a:rPr lang="en-US" altLang="zh-CN" dirty="0"/>
              <a:t>Personal Financial Management</a:t>
            </a:r>
            <a:endParaRPr lang="zh-CN" altLang="en-US" dirty="0"/>
          </a:p>
        </p:txBody>
      </p:sp>
      <p:sp>
        <p:nvSpPr>
          <p:cNvPr id="3" name="副标题 2"/>
          <p:cNvSpPr>
            <a:spLocks noGrp="1"/>
          </p:cNvSpPr>
          <p:nvPr>
            <p:ph type="subTitle" idx="1"/>
          </p:nvPr>
        </p:nvSpPr>
        <p:spPr>
          <a:xfrm>
            <a:off x="4038600" y="4782320"/>
            <a:ext cx="7644627" cy="1329443"/>
          </a:xfrm>
        </p:spPr>
        <p:txBody>
          <a:bodyPr>
            <a:normAutofit/>
          </a:bodyPr>
          <a:lstStyle/>
          <a:p>
            <a:pPr algn="r"/>
            <a:r>
              <a:rPr lang="en-US" altLang="zh-CN" dirty="0"/>
              <a:t>Jingxi Qiu, </a:t>
            </a:r>
            <a:r>
              <a:rPr lang="en-US" altLang="zh-CN" dirty="0" err="1"/>
              <a:t>Zeyu</a:t>
            </a:r>
            <a:r>
              <a:rPr lang="en-US" altLang="zh-CN" dirty="0"/>
              <a:t> Han, </a:t>
            </a:r>
            <a:r>
              <a:rPr lang="en-US" altLang="zh-CN" dirty="0" err="1"/>
              <a:t>Yian</a:t>
            </a:r>
            <a:r>
              <a:rPr lang="en-US" altLang="zh-CN" dirty="0"/>
              <a:t> Hu</a:t>
            </a:r>
            <a:endParaRPr lang="zh-CN" altLang="en-US"/>
          </a:p>
        </p:txBody>
      </p:sp>
      <p:pic>
        <p:nvPicPr>
          <p:cNvPr id="5" name="Picture 4" descr="A robot in a suit and tie&#10;&#10;Description automatically generated">
            <a:extLst>
              <a:ext uri="{FF2B5EF4-FFF2-40B4-BE49-F238E27FC236}">
                <a16:creationId xmlns:a16="http://schemas.microsoft.com/office/drawing/2014/main" id="{3E4DC453-09D6-B1DE-84A1-C1A523F75A98}"/>
              </a:ext>
            </a:extLst>
          </p:cNvPr>
          <p:cNvPicPr>
            <a:picLocks noChangeAspect="1"/>
          </p:cNvPicPr>
          <p:nvPr/>
        </p:nvPicPr>
        <p:blipFill>
          <a:blip r:embed="rId2">
            <a:extLst>
              <a:ext uri="{28A0092B-C50C-407E-A947-70E740481C1C}">
                <a14:useLocalDpi xmlns:a14="http://schemas.microsoft.com/office/drawing/2010/main" val="0"/>
              </a:ext>
            </a:extLst>
          </a:blip>
          <a:srcRect l="14418" t="14418" r="14418" b="14418"/>
          <a:stretch/>
        </p:blipFill>
        <p:spPr>
          <a:xfrm>
            <a:off x="-196902" y="3808994"/>
            <a:ext cx="3523663" cy="3523659"/>
          </a:xfrm>
          <a:prstGeom prst="ellipse">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EB0576D-AA13-A289-1D77-D5C42EDBDC78}"/>
              </a:ext>
            </a:extLst>
          </p:cNvPr>
          <p:cNvSpPr txBox="1"/>
          <p:nvPr/>
        </p:nvSpPr>
        <p:spPr>
          <a:xfrm>
            <a:off x="906012" y="297809"/>
            <a:ext cx="4145302" cy="769441"/>
          </a:xfrm>
          <a:prstGeom prst="rect">
            <a:avLst/>
          </a:prstGeom>
          <a:noFill/>
        </p:spPr>
        <p:txBody>
          <a:bodyPr wrap="square" rtlCol="0">
            <a:spAutoFit/>
          </a:bodyPr>
          <a:lstStyle/>
          <a:p>
            <a:r>
              <a:rPr lang="en-US" altLang="zh-CN" sz="4400" b="1" dirty="0"/>
              <a:t>Tools - Overview</a:t>
            </a:r>
          </a:p>
        </p:txBody>
      </p:sp>
      <p:sp>
        <p:nvSpPr>
          <p:cNvPr id="10" name="TextBox 9">
            <a:extLst>
              <a:ext uri="{FF2B5EF4-FFF2-40B4-BE49-F238E27FC236}">
                <a16:creationId xmlns:a16="http://schemas.microsoft.com/office/drawing/2014/main" id="{F30D40CF-1468-B8D7-F65D-5108FA33B62D}"/>
              </a:ext>
            </a:extLst>
          </p:cNvPr>
          <p:cNvSpPr txBox="1"/>
          <p:nvPr/>
        </p:nvSpPr>
        <p:spPr>
          <a:xfrm>
            <a:off x="3732276" y="1266737"/>
            <a:ext cx="4727448" cy="5021055"/>
          </a:xfrm>
          <a:prstGeom prst="rect">
            <a:avLst/>
          </a:prstGeom>
          <a:noFill/>
        </p:spPr>
        <p:txBody>
          <a:bodyPr wrap="none" rtlCol="0">
            <a:spAutoFit/>
          </a:bodyPr>
          <a:lstStyle/>
          <a:p>
            <a:pPr>
              <a:lnSpc>
                <a:spcPct val="150000"/>
              </a:lnSpc>
            </a:pPr>
            <a:r>
              <a:rPr lang="en-US" altLang="zh-CN" sz="2400" dirty="0" err="1"/>
              <a:t>Langchain</a:t>
            </a:r>
            <a:r>
              <a:rPr lang="en-US" altLang="zh-CN" sz="2400" dirty="0"/>
              <a:t> Tools:</a:t>
            </a:r>
          </a:p>
          <a:p>
            <a:pPr lvl="1">
              <a:lnSpc>
                <a:spcPct val="150000"/>
              </a:lnSpc>
            </a:pPr>
            <a:r>
              <a:rPr lang="en-US" altLang="zh-CN" sz="2400" dirty="0"/>
              <a:t>Google-</a:t>
            </a:r>
            <a:r>
              <a:rPr lang="en-US" altLang="zh-CN" sz="2400" dirty="0" err="1"/>
              <a:t>serper</a:t>
            </a:r>
            <a:endParaRPr lang="en-US" altLang="zh-CN" sz="2400" dirty="0"/>
          </a:p>
          <a:p>
            <a:pPr lvl="1">
              <a:lnSpc>
                <a:spcPct val="150000"/>
              </a:lnSpc>
            </a:pPr>
            <a:r>
              <a:rPr lang="en-US" altLang="zh-CN" sz="2400" dirty="0" err="1"/>
              <a:t>llm</a:t>
            </a:r>
            <a:r>
              <a:rPr lang="en-US" altLang="zh-CN" sz="2400" dirty="0"/>
              <a:t>-math</a:t>
            </a:r>
          </a:p>
          <a:p>
            <a:pPr>
              <a:lnSpc>
                <a:spcPct val="150000"/>
              </a:lnSpc>
            </a:pPr>
            <a:r>
              <a:rPr lang="en-US" altLang="zh-CN" sz="2400" dirty="0"/>
              <a:t>Personalized Tools:</a:t>
            </a:r>
          </a:p>
          <a:p>
            <a:pPr lvl="1">
              <a:lnSpc>
                <a:spcPct val="150000"/>
              </a:lnSpc>
            </a:pPr>
            <a:r>
              <a:rPr lang="en-US" altLang="zh-CN" sz="2400" dirty="0" err="1"/>
              <a:t>process_receipt</a:t>
            </a:r>
            <a:endParaRPr lang="en-US" altLang="zh-CN" sz="2400" dirty="0"/>
          </a:p>
          <a:p>
            <a:pPr lvl="1">
              <a:lnSpc>
                <a:spcPct val="150000"/>
              </a:lnSpc>
            </a:pPr>
            <a:r>
              <a:rPr lang="en-US" altLang="zh-CN" sz="2400" dirty="0" err="1"/>
              <a:t>create_or_update_expense_tool</a:t>
            </a:r>
            <a:endParaRPr lang="en-US" altLang="zh-CN" sz="2400" dirty="0"/>
          </a:p>
          <a:p>
            <a:pPr lvl="1">
              <a:lnSpc>
                <a:spcPct val="150000"/>
              </a:lnSpc>
            </a:pPr>
            <a:r>
              <a:rPr lang="en-US" altLang="zh-CN" sz="2400" dirty="0" err="1"/>
              <a:t>category_merchant_tool</a:t>
            </a:r>
            <a:endParaRPr lang="en-US" altLang="zh-CN" sz="2400" strike="sngStrike" dirty="0"/>
          </a:p>
          <a:p>
            <a:pPr lvl="1">
              <a:lnSpc>
                <a:spcPct val="150000"/>
              </a:lnSpc>
            </a:pPr>
            <a:r>
              <a:rPr lang="en-US" altLang="zh-CN" sz="2400" strike="sngStrike" dirty="0" err="1"/>
              <a:t>parse_relative_time</a:t>
            </a:r>
            <a:endParaRPr lang="en-US" altLang="zh-CN" sz="2400" strike="sngStrike" dirty="0"/>
          </a:p>
          <a:p>
            <a:pPr lvl="1">
              <a:lnSpc>
                <a:spcPct val="150000"/>
              </a:lnSpc>
            </a:pPr>
            <a:r>
              <a:rPr lang="en-US" altLang="zh-CN" sz="2400" dirty="0" err="1"/>
              <a:t>get_related_time</a:t>
            </a:r>
            <a:endParaRPr lang="zh-CN" altLang="en-US" sz="2400" dirty="0"/>
          </a:p>
        </p:txBody>
      </p:sp>
    </p:spTree>
    <p:extLst>
      <p:ext uri="{BB962C8B-B14F-4D97-AF65-F5344CB8AC3E}">
        <p14:creationId xmlns:p14="http://schemas.microsoft.com/office/powerpoint/2010/main" val="31381269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E27BB-B73B-526D-165C-FB455719E3DA}"/>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ECDFB77A-1260-EE84-44CB-5451B9DC7624}"/>
              </a:ext>
            </a:extLst>
          </p:cNvPr>
          <p:cNvSpPr txBox="1"/>
          <p:nvPr/>
        </p:nvSpPr>
        <p:spPr>
          <a:xfrm>
            <a:off x="906011" y="297809"/>
            <a:ext cx="7533313" cy="769441"/>
          </a:xfrm>
          <a:prstGeom prst="rect">
            <a:avLst/>
          </a:prstGeom>
          <a:noFill/>
        </p:spPr>
        <p:txBody>
          <a:bodyPr wrap="square" rtlCol="0">
            <a:spAutoFit/>
          </a:bodyPr>
          <a:lstStyle/>
          <a:p>
            <a:r>
              <a:rPr lang="en-US" altLang="zh-CN" sz="4400" b="1" dirty="0"/>
              <a:t>Tools - </a:t>
            </a:r>
            <a:r>
              <a:rPr lang="en-US" altLang="zh-CN" sz="4400" dirty="0" err="1"/>
              <a:t>process_receipt</a:t>
            </a:r>
            <a:endParaRPr lang="en-US" altLang="zh-CN" sz="4400" b="1" dirty="0"/>
          </a:p>
        </p:txBody>
      </p:sp>
      <p:sp>
        <p:nvSpPr>
          <p:cNvPr id="2" name="Google Shape;98;p16">
            <a:extLst>
              <a:ext uri="{FF2B5EF4-FFF2-40B4-BE49-F238E27FC236}">
                <a16:creationId xmlns:a16="http://schemas.microsoft.com/office/drawing/2014/main" id="{AB89FD91-6A14-7F96-CC53-5EE67BF992AE}"/>
              </a:ext>
            </a:extLst>
          </p:cNvPr>
          <p:cNvSpPr/>
          <p:nvPr/>
        </p:nvSpPr>
        <p:spPr>
          <a:xfrm>
            <a:off x="679625" y="1433375"/>
            <a:ext cx="2940900" cy="8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Google Shape;99;p16">
            <a:extLst>
              <a:ext uri="{FF2B5EF4-FFF2-40B4-BE49-F238E27FC236}">
                <a16:creationId xmlns:a16="http://schemas.microsoft.com/office/drawing/2014/main" id="{99521FEC-9FF0-48E3-DA23-66C77B9A9D83}"/>
              </a:ext>
            </a:extLst>
          </p:cNvPr>
          <p:cNvSpPr txBox="1"/>
          <p:nvPr/>
        </p:nvSpPr>
        <p:spPr>
          <a:xfrm>
            <a:off x="1288175" y="1598075"/>
            <a:ext cx="1723800" cy="5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1" dirty="0"/>
              <a:t>User input</a:t>
            </a:r>
            <a:endParaRPr sz="2401" dirty="0"/>
          </a:p>
        </p:txBody>
      </p:sp>
      <p:cxnSp>
        <p:nvCxnSpPr>
          <p:cNvPr id="4" name="Google Shape;100;p16">
            <a:extLst>
              <a:ext uri="{FF2B5EF4-FFF2-40B4-BE49-F238E27FC236}">
                <a16:creationId xmlns:a16="http://schemas.microsoft.com/office/drawing/2014/main" id="{ABA3ACCF-3178-2661-5612-6F16CF0C9CEB}"/>
              </a:ext>
            </a:extLst>
          </p:cNvPr>
          <p:cNvCxnSpPr>
            <a:stCxn id="2" idx="2"/>
          </p:cNvCxnSpPr>
          <p:nvPr/>
        </p:nvCxnSpPr>
        <p:spPr>
          <a:xfrm flipH="1">
            <a:off x="2137775" y="2324375"/>
            <a:ext cx="12300" cy="764700"/>
          </a:xfrm>
          <a:prstGeom prst="straightConnector1">
            <a:avLst/>
          </a:prstGeom>
          <a:noFill/>
          <a:ln w="28575" cap="flat" cmpd="sng">
            <a:solidFill>
              <a:schemeClr val="dk2"/>
            </a:solidFill>
            <a:prstDash val="solid"/>
            <a:round/>
            <a:headEnd type="none" w="med" len="med"/>
            <a:tailEnd type="triangle" w="med" len="med"/>
          </a:ln>
        </p:spPr>
      </p:cxnSp>
      <p:sp>
        <p:nvSpPr>
          <p:cNvPr id="5" name="Google Shape;101;p16">
            <a:extLst>
              <a:ext uri="{FF2B5EF4-FFF2-40B4-BE49-F238E27FC236}">
                <a16:creationId xmlns:a16="http://schemas.microsoft.com/office/drawing/2014/main" id="{A7D7A4A0-4C39-80BC-4695-D3BCA5172CE9}"/>
              </a:ext>
            </a:extLst>
          </p:cNvPr>
          <p:cNvSpPr/>
          <p:nvPr/>
        </p:nvSpPr>
        <p:spPr>
          <a:xfrm>
            <a:off x="679625" y="3089075"/>
            <a:ext cx="2940900" cy="8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 name="Google Shape;102;p16">
            <a:extLst>
              <a:ext uri="{FF2B5EF4-FFF2-40B4-BE49-F238E27FC236}">
                <a16:creationId xmlns:a16="http://schemas.microsoft.com/office/drawing/2014/main" id="{45B23700-2D77-DA3F-CB34-6D2D61F4B8AC}"/>
              </a:ext>
            </a:extLst>
          </p:cNvPr>
          <p:cNvSpPr txBox="1"/>
          <p:nvPr/>
        </p:nvSpPr>
        <p:spPr>
          <a:xfrm>
            <a:off x="1288175" y="3253775"/>
            <a:ext cx="1723800" cy="56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1" dirty="0"/>
              <a:t>Reasoning</a:t>
            </a:r>
            <a:endParaRPr sz="2401" dirty="0"/>
          </a:p>
        </p:txBody>
      </p:sp>
      <p:cxnSp>
        <p:nvCxnSpPr>
          <p:cNvPr id="7" name="Google Shape;103;p16">
            <a:extLst>
              <a:ext uri="{FF2B5EF4-FFF2-40B4-BE49-F238E27FC236}">
                <a16:creationId xmlns:a16="http://schemas.microsoft.com/office/drawing/2014/main" id="{C78124F1-4941-C437-A07D-FD16C94019B3}"/>
              </a:ext>
            </a:extLst>
          </p:cNvPr>
          <p:cNvCxnSpPr>
            <a:stCxn id="5" idx="2"/>
            <a:endCxn id="8" idx="0"/>
          </p:cNvCxnSpPr>
          <p:nvPr/>
        </p:nvCxnSpPr>
        <p:spPr>
          <a:xfrm>
            <a:off x="2150075" y="3980075"/>
            <a:ext cx="0" cy="1011900"/>
          </a:xfrm>
          <a:prstGeom prst="straightConnector1">
            <a:avLst/>
          </a:prstGeom>
          <a:noFill/>
          <a:ln w="28575" cap="flat" cmpd="sng">
            <a:solidFill>
              <a:schemeClr val="dk2"/>
            </a:solidFill>
            <a:prstDash val="solid"/>
            <a:round/>
            <a:headEnd type="none" w="med" len="med"/>
            <a:tailEnd type="triangle" w="med" len="med"/>
          </a:ln>
        </p:spPr>
      </p:cxnSp>
      <p:sp>
        <p:nvSpPr>
          <p:cNvPr id="8" name="Google Shape;104;p16">
            <a:extLst>
              <a:ext uri="{FF2B5EF4-FFF2-40B4-BE49-F238E27FC236}">
                <a16:creationId xmlns:a16="http://schemas.microsoft.com/office/drawing/2014/main" id="{D40B2FF8-6E64-FF58-5884-F88FA85AF9AD}"/>
              </a:ext>
            </a:extLst>
          </p:cNvPr>
          <p:cNvSpPr/>
          <p:nvPr/>
        </p:nvSpPr>
        <p:spPr>
          <a:xfrm>
            <a:off x="679625" y="4992000"/>
            <a:ext cx="2940900" cy="891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Google Shape;105;p16">
            <a:extLst>
              <a:ext uri="{FF2B5EF4-FFF2-40B4-BE49-F238E27FC236}">
                <a16:creationId xmlns:a16="http://schemas.microsoft.com/office/drawing/2014/main" id="{CBFAD2CB-F181-475A-32C4-FA47200FBD38}"/>
              </a:ext>
            </a:extLst>
          </p:cNvPr>
          <p:cNvSpPr txBox="1"/>
          <p:nvPr/>
        </p:nvSpPr>
        <p:spPr>
          <a:xfrm>
            <a:off x="988625" y="5156700"/>
            <a:ext cx="2397300" cy="56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201" dirty="0"/>
              <a:t>Process Receipt</a:t>
            </a:r>
            <a:endParaRPr sz="2201" dirty="0"/>
          </a:p>
        </p:txBody>
      </p:sp>
      <p:pic>
        <p:nvPicPr>
          <p:cNvPr id="12" name="Picture 11" descr="A person holding a receipt&#10;&#10;Description automatically generated">
            <a:extLst>
              <a:ext uri="{FF2B5EF4-FFF2-40B4-BE49-F238E27FC236}">
                <a16:creationId xmlns:a16="http://schemas.microsoft.com/office/drawing/2014/main" id="{E3C12D6A-C040-36B5-5F59-53657940CF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0102" y="1096611"/>
            <a:ext cx="1972618" cy="3768925"/>
          </a:xfrm>
          <a:prstGeom prst="rect">
            <a:avLst/>
          </a:prstGeom>
        </p:spPr>
      </p:pic>
      <p:sp>
        <p:nvSpPr>
          <p:cNvPr id="14" name="TextBox 13">
            <a:extLst>
              <a:ext uri="{FF2B5EF4-FFF2-40B4-BE49-F238E27FC236}">
                <a16:creationId xmlns:a16="http://schemas.microsoft.com/office/drawing/2014/main" id="{B24AF25F-BF03-06AE-EF3F-CE8A3A04132B}"/>
              </a:ext>
            </a:extLst>
          </p:cNvPr>
          <p:cNvSpPr txBox="1"/>
          <p:nvPr/>
        </p:nvSpPr>
        <p:spPr>
          <a:xfrm>
            <a:off x="7163150" y="1762867"/>
            <a:ext cx="6096698" cy="2800767"/>
          </a:xfrm>
          <a:prstGeom prst="rect">
            <a:avLst/>
          </a:prstGeom>
          <a:noFill/>
        </p:spPr>
        <p:txBody>
          <a:bodyPr wrap="square">
            <a:spAutoFit/>
          </a:bodyPr>
          <a:lstStyle/>
          <a:p>
            <a:pPr marL="0" marR="0" algn="just"/>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a:t>
            </a:r>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"merchant": "Costco Wholesale",</a:t>
            </a:r>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"time": "12/05/2024 17:50",</a:t>
            </a:r>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a:t>
            </a:r>
            <a:r>
              <a:rPr lang="en-US" altLang="zh-CN" sz="1600" b="0" i="1" kern="1200" dirty="0" err="1">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good_list</a:t>
            </a:r>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 "name": "***KSWTR40PK", "price": 3.99 },</a:t>
            </a:r>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 "name": "***KSWTR40PK", "price": 3.99 },</a:t>
            </a:r>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 "name": "UNREAL BARS", "price": 10.89 },</a:t>
            </a:r>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 "name": "ORG BANANAS", "price": 2.49 },</a:t>
            </a:r>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 "name": "3 WHOLE MILK", "price": 2.75 }</a:t>
            </a:r>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6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a:t>
            </a:r>
            <a:endParaRPr lang="en-US" altLang="zh-CN"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14124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E92D6-8AF6-4FD5-5547-E5DED3513F90}"/>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8D7C262-E581-04CE-477B-631B833CFF0C}"/>
              </a:ext>
            </a:extLst>
          </p:cNvPr>
          <p:cNvSpPr txBox="1"/>
          <p:nvPr/>
        </p:nvSpPr>
        <p:spPr>
          <a:xfrm>
            <a:off x="906011" y="297809"/>
            <a:ext cx="8976219" cy="1446550"/>
          </a:xfrm>
          <a:prstGeom prst="rect">
            <a:avLst/>
          </a:prstGeom>
          <a:noFill/>
        </p:spPr>
        <p:txBody>
          <a:bodyPr wrap="square" rtlCol="0">
            <a:spAutoFit/>
          </a:bodyPr>
          <a:lstStyle/>
          <a:p>
            <a:r>
              <a:rPr lang="en-US" altLang="zh-CN" sz="4400" b="1" dirty="0"/>
              <a:t>Tools - </a:t>
            </a:r>
            <a:r>
              <a:rPr lang="en-US" altLang="zh-CN" sz="4400" dirty="0" err="1"/>
              <a:t>category_merchant_tool</a:t>
            </a:r>
            <a:endParaRPr lang="en-US" altLang="zh-CN" sz="4400" strike="sngStrike" dirty="0"/>
          </a:p>
          <a:p>
            <a:endParaRPr lang="en-US" altLang="zh-CN" sz="4400" b="1" dirty="0"/>
          </a:p>
        </p:txBody>
      </p:sp>
      <p:pic>
        <p:nvPicPr>
          <p:cNvPr id="3" name="Picture 2">
            <a:extLst>
              <a:ext uri="{FF2B5EF4-FFF2-40B4-BE49-F238E27FC236}">
                <a16:creationId xmlns:a16="http://schemas.microsoft.com/office/drawing/2014/main" id="{9439DACF-D248-4459-3821-8C17B06EF25F}"/>
              </a:ext>
            </a:extLst>
          </p:cNvPr>
          <p:cNvPicPr>
            <a:picLocks noChangeAspect="1"/>
          </p:cNvPicPr>
          <p:nvPr/>
        </p:nvPicPr>
        <p:blipFill>
          <a:blip r:embed="rId2"/>
          <a:stretch>
            <a:fillRect/>
          </a:stretch>
        </p:blipFill>
        <p:spPr>
          <a:xfrm>
            <a:off x="1872866" y="1181687"/>
            <a:ext cx="8446267" cy="2807885"/>
          </a:xfrm>
          <a:prstGeom prst="rect">
            <a:avLst/>
          </a:prstGeom>
        </p:spPr>
      </p:pic>
    </p:spTree>
    <p:extLst>
      <p:ext uri="{BB962C8B-B14F-4D97-AF65-F5344CB8AC3E}">
        <p14:creationId xmlns:p14="http://schemas.microsoft.com/office/powerpoint/2010/main" val="1295395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AED04-B21D-31A3-E077-3EBDD2FC8902}"/>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F71BDE99-3713-19EA-9C19-F13B9A92852E}"/>
              </a:ext>
            </a:extLst>
          </p:cNvPr>
          <p:cNvSpPr txBox="1"/>
          <p:nvPr/>
        </p:nvSpPr>
        <p:spPr>
          <a:xfrm>
            <a:off x="906011" y="297809"/>
            <a:ext cx="10209401" cy="769441"/>
          </a:xfrm>
          <a:prstGeom prst="rect">
            <a:avLst/>
          </a:prstGeom>
          <a:noFill/>
        </p:spPr>
        <p:txBody>
          <a:bodyPr wrap="square" rtlCol="0">
            <a:spAutoFit/>
          </a:bodyPr>
          <a:lstStyle/>
          <a:p>
            <a:r>
              <a:rPr lang="en-US" altLang="zh-CN" sz="4400" b="1" dirty="0"/>
              <a:t>Tools - </a:t>
            </a:r>
            <a:r>
              <a:rPr lang="en-US" altLang="zh-CN" sz="4400" dirty="0" err="1"/>
              <a:t>create_or_update_expense_tool</a:t>
            </a:r>
            <a:endParaRPr lang="en-US" altLang="zh-CN" sz="4400" b="1" dirty="0"/>
          </a:p>
        </p:txBody>
      </p:sp>
      <p:pic>
        <p:nvPicPr>
          <p:cNvPr id="3" name="Picture 2">
            <a:extLst>
              <a:ext uri="{FF2B5EF4-FFF2-40B4-BE49-F238E27FC236}">
                <a16:creationId xmlns:a16="http://schemas.microsoft.com/office/drawing/2014/main" id="{25CC87A9-37E8-BD4C-FB51-DF37AA236FDD}"/>
              </a:ext>
            </a:extLst>
          </p:cNvPr>
          <p:cNvPicPr>
            <a:picLocks noChangeAspect="1"/>
          </p:cNvPicPr>
          <p:nvPr/>
        </p:nvPicPr>
        <p:blipFill>
          <a:blip r:embed="rId2"/>
          <a:stretch>
            <a:fillRect/>
          </a:stretch>
        </p:blipFill>
        <p:spPr>
          <a:xfrm>
            <a:off x="906011" y="1180290"/>
            <a:ext cx="8764172" cy="4017046"/>
          </a:xfrm>
          <a:prstGeom prst="rect">
            <a:avLst/>
          </a:prstGeom>
        </p:spPr>
      </p:pic>
    </p:spTree>
    <p:extLst>
      <p:ext uri="{BB962C8B-B14F-4D97-AF65-F5344CB8AC3E}">
        <p14:creationId xmlns:p14="http://schemas.microsoft.com/office/powerpoint/2010/main" val="25618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FACF0-447F-FB7B-F068-1D064F3D2D46}"/>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2107260F-B91A-EDAC-9840-EB11D46A5274}"/>
              </a:ext>
            </a:extLst>
          </p:cNvPr>
          <p:cNvSpPr txBox="1"/>
          <p:nvPr/>
        </p:nvSpPr>
        <p:spPr>
          <a:xfrm>
            <a:off x="906011" y="297809"/>
            <a:ext cx="8976219" cy="1446550"/>
          </a:xfrm>
          <a:prstGeom prst="rect">
            <a:avLst/>
          </a:prstGeom>
          <a:noFill/>
        </p:spPr>
        <p:txBody>
          <a:bodyPr wrap="square" rtlCol="0">
            <a:spAutoFit/>
          </a:bodyPr>
          <a:lstStyle/>
          <a:p>
            <a:r>
              <a:rPr lang="en-US" altLang="zh-CN" sz="4400" b="1" dirty="0"/>
              <a:t>Tools - </a:t>
            </a:r>
            <a:r>
              <a:rPr lang="en-US" altLang="zh-CN" sz="4400" dirty="0" err="1"/>
              <a:t>get_related_time</a:t>
            </a:r>
            <a:endParaRPr lang="en-US" altLang="zh-CN" sz="4400" strike="sngStrike" dirty="0"/>
          </a:p>
          <a:p>
            <a:endParaRPr lang="en-US" altLang="zh-CN" sz="4400" b="1" dirty="0"/>
          </a:p>
        </p:txBody>
      </p:sp>
      <p:pic>
        <p:nvPicPr>
          <p:cNvPr id="4" name="Picture 3">
            <a:extLst>
              <a:ext uri="{FF2B5EF4-FFF2-40B4-BE49-F238E27FC236}">
                <a16:creationId xmlns:a16="http://schemas.microsoft.com/office/drawing/2014/main" id="{34BC7348-8139-8579-DD95-D8ACAB3137F6}"/>
              </a:ext>
            </a:extLst>
          </p:cNvPr>
          <p:cNvPicPr>
            <a:picLocks noChangeAspect="1"/>
          </p:cNvPicPr>
          <p:nvPr/>
        </p:nvPicPr>
        <p:blipFill>
          <a:blip r:embed="rId2"/>
          <a:stretch>
            <a:fillRect/>
          </a:stretch>
        </p:blipFill>
        <p:spPr>
          <a:xfrm>
            <a:off x="772039" y="1191064"/>
            <a:ext cx="9244161" cy="2757303"/>
          </a:xfrm>
          <a:prstGeom prst="rect">
            <a:avLst/>
          </a:prstGeom>
        </p:spPr>
      </p:pic>
      <p:pic>
        <p:nvPicPr>
          <p:cNvPr id="6" name="Picture 5">
            <a:extLst>
              <a:ext uri="{FF2B5EF4-FFF2-40B4-BE49-F238E27FC236}">
                <a16:creationId xmlns:a16="http://schemas.microsoft.com/office/drawing/2014/main" id="{007FB5A4-0BA4-F8CA-3A4A-A99715148408}"/>
              </a:ext>
            </a:extLst>
          </p:cNvPr>
          <p:cNvPicPr>
            <a:picLocks noChangeAspect="1"/>
          </p:cNvPicPr>
          <p:nvPr/>
        </p:nvPicPr>
        <p:blipFill>
          <a:blip r:embed="rId3"/>
          <a:stretch>
            <a:fillRect/>
          </a:stretch>
        </p:blipFill>
        <p:spPr>
          <a:xfrm>
            <a:off x="2471225" y="1304320"/>
            <a:ext cx="7363698" cy="5361422"/>
          </a:xfrm>
          <a:prstGeom prst="rect">
            <a:avLst/>
          </a:prstGeom>
        </p:spPr>
      </p:pic>
    </p:spTree>
    <p:extLst>
      <p:ext uri="{BB962C8B-B14F-4D97-AF65-F5344CB8AC3E}">
        <p14:creationId xmlns:p14="http://schemas.microsoft.com/office/powerpoint/2010/main" val="179851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3709D6A-9750-F8AE-14C4-B8DE6A9465CF}"/>
              </a:ext>
            </a:extLst>
          </p:cNvPr>
          <p:cNvSpPr txBox="1"/>
          <p:nvPr/>
        </p:nvSpPr>
        <p:spPr>
          <a:xfrm>
            <a:off x="447294" y="328928"/>
            <a:ext cx="6126006" cy="646331"/>
          </a:xfrm>
          <a:prstGeom prst="rect">
            <a:avLst/>
          </a:prstGeom>
          <a:noFill/>
        </p:spPr>
        <p:txBody>
          <a:bodyPr wrap="square">
            <a:spAutoFit/>
          </a:bodyPr>
          <a:lstStyle/>
          <a:p>
            <a:r>
              <a:rPr lang="en-US" altLang="zh-CN" b="0" i="0" dirty="0">
                <a:solidFill>
                  <a:srgbClr val="212121"/>
                </a:solidFill>
                <a:effectLst/>
                <a:latin typeface="Inter"/>
              </a:rPr>
              <a:t>I've spent 10 purchasing frozen foods in </a:t>
            </a:r>
            <a:r>
              <a:rPr lang="en-US" altLang="zh-CN" b="0" i="0" dirty="0" err="1">
                <a:solidFill>
                  <a:srgbClr val="212121"/>
                </a:solidFill>
                <a:effectLst/>
                <a:latin typeface="Inter"/>
              </a:rPr>
              <a:t>costco</a:t>
            </a:r>
            <a:r>
              <a:rPr lang="en-US" altLang="zh-CN" b="0" i="0" dirty="0">
                <a:solidFill>
                  <a:srgbClr val="212121"/>
                </a:solidFill>
                <a:effectLst/>
                <a:latin typeface="Inter"/>
              </a:rPr>
              <a:t> last night, please help me record it</a:t>
            </a:r>
            <a:endParaRPr lang="zh-CN" altLang="en-US" dirty="0"/>
          </a:p>
        </p:txBody>
      </p:sp>
      <p:pic>
        <p:nvPicPr>
          <p:cNvPr id="11" name="Picture 10">
            <a:extLst>
              <a:ext uri="{FF2B5EF4-FFF2-40B4-BE49-F238E27FC236}">
                <a16:creationId xmlns:a16="http://schemas.microsoft.com/office/drawing/2014/main" id="{808B1FB6-0106-9F7C-02CE-028605B27787}"/>
              </a:ext>
            </a:extLst>
          </p:cNvPr>
          <p:cNvPicPr>
            <a:picLocks noChangeAspect="1"/>
          </p:cNvPicPr>
          <p:nvPr/>
        </p:nvPicPr>
        <p:blipFill>
          <a:blip r:embed="rId2"/>
          <a:stretch>
            <a:fillRect/>
          </a:stretch>
        </p:blipFill>
        <p:spPr>
          <a:xfrm>
            <a:off x="2201311" y="975260"/>
            <a:ext cx="9337355" cy="5882740"/>
          </a:xfrm>
          <a:prstGeom prst="rect">
            <a:avLst/>
          </a:prstGeom>
        </p:spPr>
      </p:pic>
    </p:spTree>
    <p:extLst>
      <p:ext uri="{BB962C8B-B14F-4D97-AF65-F5344CB8AC3E}">
        <p14:creationId xmlns:p14="http://schemas.microsoft.com/office/powerpoint/2010/main" val="391670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95054C-E9DB-3805-6C72-4DE77AAC08DC}"/>
              </a:ext>
            </a:extLst>
          </p:cNvPr>
          <p:cNvPicPr>
            <a:picLocks noChangeAspect="1"/>
          </p:cNvPicPr>
          <p:nvPr/>
        </p:nvPicPr>
        <p:blipFill>
          <a:blip r:embed="rId2"/>
          <a:stretch>
            <a:fillRect/>
          </a:stretch>
        </p:blipFill>
        <p:spPr>
          <a:xfrm>
            <a:off x="286509" y="1584960"/>
            <a:ext cx="8182242" cy="3462136"/>
          </a:xfrm>
          <a:prstGeom prst="rect">
            <a:avLst/>
          </a:prstGeom>
        </p:spPr>
      </p:pic>
      <p:pic>
        <p:nvPicPr>
          <p:cNvPr id="5" name="Picture 4">
            <a:extLst>
              <a:ext uri="{FF2B5EF4-FFF2-40B4-BE49-F238E27FC236}">
                <a16:creationId xmlns:a16="http://schemas.microsoft.com/office/drawing/2014/main" id="{BFB902BE-059E-B303-1C72-E027BB15B1D0}"/>
              </a:ext>
            </a:extLst>
          </p:cNvPr>
          <p:cNvPicPr>
            <a:picLocks noChangeAspect="1"/>
          </p:cNvPicPr>
          <p:nvPr/>
        </p:nvPicPr>
        <p:blipFill>
          <a:blip r:embed="rId3"/>
          <a:stretch>
            <a:fillRect/>
          </a:stretch>
        </p:blipFill>
        <p:spPr>
          <a:xfrm>
            <a:off x="8398390" y="1416027"/>
            <a:ext cx="3041765" cy="4536466"/>
          </a:xfrm>
          <a:prstGeom prst="rect">
            <a:avLst/>
          </a:prstGeom>
        </p:spPr>
      </p:pic>
    </p:spTree>
    <p:extLst>
      <p:ext uri="{BB962C8B-B14F-4D97-AF65-F5344CB8AC3E}">
        <p14:creationId xmlns:p14="http://schemas.microsoft.com/office/powerpoint/2010/main" val="1290087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C2C86-EDEA-F020-A886-12547C6FFB7F}"/>
              </a:ext>
            </a:extLst>
          </p:cNvPr>
          <p:cNvSpPr>
            <a:spLocks noGrp="1"/>
          </p:cNvSpPr>
          <p:nvPr>
            <p:ph type="title"/>
          </p:nvPr>
        </p:nvSpPr>
        <p:spPr/>
        <p:txBody>
          <a:bodyPr/>
          <a:lstStyle/>
          <a:p>
            <a:r>
              <a:rPr lang="en-US" altLang="zh-CN" dirty="0"/>
              <a:t>Conclusion</a:t>
            </a:r>
            <a:endParaRPr lang="zh-CN" altLang="en-US" dirty="0"/>
          </a:p>
        </p:txBody>
      </p:sp>
      <p:sp>
        <p:nvSpPr>
          <p:cNvPr id="5" name="TextBox 4">
            <a:extLst>
              <a:ext uri="{FF2B5EF4-FFF2-40B4-BE49-F238E27FC236}">
                <a16:creationId xmlns:a16="http://schemas.microsoft.com/office/drawing/2014/main" id="{D0B0F625-CDF3-B0BD-C193-51CD83FDF4E1}"/>
              </a:ext>
            </a:extLst>
          </p:cNvPr>
          <p:cNvSpPr txBox="1"/>
          <p:nvPr/>
        </p:nvSpPr>
        <p:spPr>
          <a:xfrm>
            <a:off x="2298583" y="2657443"/>
            <a:ext cx="6846465" cy="2031325"/>
          </a:xfrm>
          <a:prstGeom prst="rect">
            <a:avLst/>
          </a:prstGeom>
          <a:noFill/>
        </p:spPr>
        <p:txBody>
          <a:bodyPr wrap="square">
            <a:spAutoFit/>
          </a:bodyPr>
          <a:lstStyle/>
          <a:p>
            <a:r>
              <a:rPr lang="en-US" altLang="zh-CN" b="0" dirty="0">
                <a:effectLst/>
                <a:latin typeface="Consolas" panose="020B0609020204030204" pitchFamily="49" charset="0"/>
              </a:rPr>
              <a:t>Most of the functions can be achieved by hard coding, but we want to use LLM to replace it, and add functions providing more tools to the model.</a:t>
            </a:r>
          </a:p>
          <a:p>
            <a:endParaRPr lang="en-US" altLang="zh-CN" b="0" dirty="0">
              <a:effectLst/>
              <a:latin typeface="Consolas" panose="020B0609020204030204" pitchFamily="49" charset="0"/>
            </a:endParaRPr>
          </a:p>
          <a:p>
            <a:r>
              <a:rPr lang="en-US" altLang="zh-CN" b="0" dirty="0">
                <a:effectLst/>
                <a:latin typeface="Consolas" panose="020B0609020204030204" pitchFamily="49" charset="0"/>
              </a:rPr>
              <a:t>What we are designing is letting a model understand what the user wants to do and what tools it has, and then performing the corresponding operations by </a:t>
            </a:r>
            <a:r>
              <a:rPr lang="en-US" altLang="zh-CN" b="0" dirty="0" err="1">
                <a:effectLst/>
                <a:latin typeface="Consolas" panose="020B0609020204030204" pitchFamily="49" charset="0"/>
              </a:rPr>
              <a:t>ReACT</a:t>
            </a:r>
            <a:r>
              <a:rPr lang="en-US" altLang="zh-CN" b="0" dirty="0">
                <a:effectLst/>
                <a:latin typeface="Consolas" panose="020B0609020204030204" pitchFamily="49" charset="0"/>
              </a:rPr>
              <a:t>.</a:t>
            </a:r>
          </a:p>
        </p:txBody>
      </p:sp>
    </p:spTree>
    <p:extLst>
      <p:ext uri="{BB962C8B-B14F-4D97-AF65-F5344CB8AC3E}">
        <p14:creationId xmlns:p14="http://schemas.microsoft.com/office/powerpoint/2010/main" val="2776496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F9421B-308A-33F4-213C-0789A6DA50DE}"/>
              </a:ext>
            </a:extLst>
          </p:cNvPr>
          <p:cNvPicPr>
            <a:picLocks noChangeAspect="1"/>
          </p:cNvPicPr>
          <p:nvPr/>
        </p:nvPicPr>
        <p:blipFill>
          <a:blip r:embed="rId2"/>
          <a:stretch>
            <a:fillRect/>
          </a:stretch>
        </p:blipFill>
        <p:spPr>
          <a:xfrm>
            <a:off x="0" y="857045"/>
            <a:ext cx="12192000" cy="5143909"/>
          </a:xfrm>
          <a:prstGeom prst="rect">
            <a:avLst/>
          </a:prstGeom>
        </p:spPr>
      </p:pic>
      <p:pic>
        <p:nvPicPr>
          <p:cNvPr id="5" name="Picture 4">
            <a:extLst>
              <a:ext uri="{FF2B5EF4-FFF2-40B4-BE49-F238E27FC236}">
                <a16:creationId xmlns:a16="http://schemas.microsoft.com/office/drawing/2014/main" id="{F568C660-68A8-1359-21E2-484361A6A3EC}"/>
              </a:ext>
            </a:extLst>
          </p:cNvPr>
          <p:cNvPicPr>
            <a:picLocks noChangeAspect="1"/>
          </p:cNvPicPr>
          <p:nvPr/>
        </p:nvPicPr>
        <p:blipFill>
          <a:blip r:embed="rId3"/>
          <a:stretch>
            <a:fillRect/>
          </a:stretch>
        </p:blipFill>
        <p:spPr>
          <a:xfrm>
            <a:off x="2597285" y="209340"/>
            <a:ext cx="7717618" cy="6439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679D01-D8A8-46E1-F6BB-83A1BAAB0675}"/>
              </a:ext>
            </a:extLst>
          </p:cNvPr>
          <p:cNvPicPr>
            <a:picLocks noChangeAspect="1"/>
          </p:cNvPicPr>
          <p:nvPr/>
        </p:nvPicPr>
        <p:blipFill>
          <a:blip r:embed="rId2"/>
          <a:stretch>
            <a:fillRect/>
          </a:stretch>
        </p:blipFill>
        <p:spPr>
          <a:xfrm>
            <a:off x="106378" y="346503"/>
            <a:ext cx="11630025" cy="5819775"/>
          </a:xfrm>
          <a:prstGeom prst="rect">
            <a:avLst/>
          </a:prstGeom>
        </p:spPr>
      </p:pic>
      <p:sp>
        <p:nvSpPr>
          <p:cNvPr id="6" name="Rectangle: Rounded Corners 5">
            <a:extLst>
              <a:ext uri="{FF2B5EF4-FFF2-40B4-BE49-F238E27FC236}">
                <a16:creationId xmlns:a16="http://schemas.microsoft.com/office/drawing/2014/main" id="{2963DD50-BDB5-C480-7EC0-0A619359A74A}"/>
              </a:ext>
            </a:extLst>
          </p:cNvPr>
          <p:cNvSpPr/>
          <p:nvPr/>
        </p:nvSpPr>
        <p:spPr>
          <a:xfrm>
            <a:off x="3458611" y="691722"/>
            <a:ext cx="7680013" cy="3051159"/>
          </a:xfrm>
          <a:custGeom>
            <a:avLst/>
            <a:gdLst>
              <a:gd name="connsiteX0" fmla="*/ 0 w 7680013"/>
              <a:gd name="connsiteY0" fmla="*/ 508537 h 3051159"/>
              <a:gd name="connsiteX1" fmla="*/ 508537 w 7680013"/>
              <a:gd name="connsiteY1" fmla="*/ 0 h 3051159"/>
              <a:gd name="connsiteX2" fmla="*/ 1197041 w 7680013"/>
              <a:gd name="connsiteY2" fmla="*/ 0 h 3051159"/>
              <a:gd name="connsiteX3" fmla="*/ 1685656 w 7680013"/>
              <a:gd name="connsiteY3" fmla="*/ 0 h 3051159"/>
              <a:gd name="connsiteX4" fmla="*/ 2107642 w 7680013"/>
              <a:gd name="connsiteY4" fmla="*/ 0 h 3051159"/>
              <a:gd name="connsiteX5" fmla="*/ 2729517 w 7680013"/>
              <a:gd name="connsiteY5" fmla="*/ 0 h 3051159"/>
              <a:gd name="connsiteX6" fmla="*/ 3218132 w 7680013"/>
              <a:gd name="connsiteY6" fmla="*/ 0 h 3051159"/>
              <a:gd name="connsiteX7" fmla="*/ 3906636 w 7680013"/>
              <a:gd name="connsiteY7" fmla="*/ 0 h 3051159"/>
              <a:gd name="connsiteX8" fmla="*/ 4328622 w 7680013"/>
              <a:gd name="connsiteY8" fmla="*/ 0 h 3051159"/>
              <a:gd name="connsiteX9" fmla="*/ 5017126 w 7680013"/>
              <a:gd name="connsiteY9" fmla="*/ 0 h 3051159"/>
              <a:gd name="connsiteX10" fmla="*/ 5372482 w 7680013"/>
              <a:gd name="connsiteY10" fmla="*/ 0 h 3051159"/>
              <a:gd name="connsiteX11" fmla="*/ 5927727 w 7680013"/>
              <a:gd name="connsiteY11" fmla="*/ 0 h 3051159"/>
              <a:gd name="connsiteX12" fmla="*/ 6482972 w 7680013"/>
              <a:gd name="connsiteY12" fmla="*/ 0 h 3051159"/>
              <a:gd name="connsiteX13" fmla="*/ 7171476 w 7680013"/>
              <a:gd name="connsiteY13" fmla="*/ 0 h 3051159"/>
              <a:gd name="connsiteX14" fmla="*/ 7680013 w 7680013"/>
              <a:gd name="connsiteY14" fmla="*/ 508537 h 3051159"/>
              <a:gd name="connsiteX15" fmla="*/ 7680013 w 7680013"/>
              <a:gd name="connsiteY15" fmla="*/ 1017058 h 3051159"/>
              <a:gd name="connsiteX16" fmla="*/ 7680013 w 7680013"/>
              <a:gd name="connsiteY16" fmla="*/ 1525580 h 3051159"/>
              <a:gd name="connsiteX17" fmla="*/ 7680013 w 7680013"/>
              <a:gd name="connsiteY17" fmla="*/ 2074782 h 3051159"/>
              <a:gd name="connsiteX18" fmla="*/ 7680013 w 7680013"/>
              <a:gd name="connsiteY18" fmla="*/ 2542622 h 3051159"/>
              <a:gd name="connsiteX19" fmla="*/ 7171476 w 7680013"/>
              <a:gd name="connsiteY19" fmla="*/ 3051159 h 3051159"/>
              <a:gd name="connsiteX20" fmla="*/ 6749490 w 7680013"/>
              <a:gd name="connsiteY20" fmla="*/ 3051159 h 3051159"/>
              <a:gd name="connsiteX21" fmla="*/ 6194245 w 7680013"/>
              <a:gd name="connsiteY21" fmla="*/ 3051159 h 3051159"/>
              <a:gd name="connsiteX22" fmla="*/ 5772259 w 7680013"/>
              <a:gd name="connsiteY22" fmla="*/ 3051159 h 3051159"/>
              <a:gd name="connsiteX23" fmla="*/ 5217014 w 7680013"/>
              <a:gd name="connsiteY23" fmla="*/ 3051159 h 3051159"/>
              <a:gd name="connsiteX24" fmla="*/ 4861657 w 7680013"/>
              <a:gd name="connsiteY24" fmla="*/ 3051159 h 3051159"/>
              <a:gd name="connsiteX25" fmla="*/ 4506300 w 7680013"/>
              <a:gd name="connsiteY25" fmla="*/ 3051159 h 3051159"/>
              <a:gd name="connsiteX26" fmla="*/ 3951055 w 7680013"/>
              <a:gd name="connsiteY26" fmla="*/ 3051159 h 3051159"/>
              <a:gd name="connsiteX27" fmla="*/ 3529069 w 7680013"/>
              <a:gd name="connsiteY27" fmla="*/ 3051159 h 3051159"/>
              <a:gd name="connsiteX28" fmla="*/ 2907195 w 7680013"/>
              <a:gd name="connsiteY28" fmla="*/ 3051159 h 3051159"/>
              <a:gd name="connsiteX29" fmla="*/ 2485209 w 7680013"/>
              <a:gd name="connsiteY29" fmla="*/ 3051159 h 3051159"/>
              <a:gd name="connsiteX30" fmla="*/ 1863335 w 7680013"/>
              <a:gd name="connsiteY30" fmla="*/ 3051159 h 3051159"/>
              <a:gd name="connsiteX31" fmla="*/ 1507978 w 7680013"/>
              <a:gd name="connsiteY31" fmla="*/ 3051159 h 3051159"/>
              <a:gd name="connsiteX32" fmla="*/ 508537 w 7680013"/>
              <a:gd name="connsiteY32" fmla="*/ 3051159 h 3051159"/>
              <a:gd name="connsiteX33" fmla="*/ 0 w 7680013"/>
              <a:gd name="connsiteY33" fmla="*/ 2542622 h 3051159"/>
              <a:gd name="connsiteX34" fmla="*/ 0 w 7680013"/>
              <a:gd name="connsiteY34" fmla="*/ 2034101 h 3051159"/>
              <a:gd name="connsiteX35" fmla="*/ 0 w 7680013"/>
              <a:gd name="connsiteY35" fmla="*/ 1505239 h 3051159"/>
              <a:gd name="connsiteX36" fmla="*/ 0 w 7680013"/>
              <a:gd name="connsiteY36" fmla="*/ 1037399 h 3051159"/>
              <a:gd name="connsiteX37" fmla="*/ 0 w 7680013"/>
              <a:gd name="connsiteY37" fmla="*/ 508537 h 305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680013" h="3051159" extrusionOk="0">
                <a:moveTo>
                  <a:pt x="0" y="508537"/>
                </a:moveTo>
                <a:cubicBezTo>
                  <a:pt x="-28703" y="209976"/>
                  <a:pt x="167253" y="22679"/>
                  <a:pt x="508537" y="0"/>
                </a:cubicBezTo>
                <a:cubicBezTo>
                  <a:pt x="800068" y="-19093"/>
                  <a:pt x="934936" y="61292"/>
                  <a:pt x="1197041" y="0"/>
                </a:cubicBezTo>
                <a:cubicBezTo>
                  <a:pt x="1459146" y="-61292"/>
                  <a:pt x="1481590" y="75"/>
                  <a:pt x="1685656" y="0"/>
                </a:cubicBezTo>
                <a:cubicBezTo>
                  <a:pt x="1889723" y="-75"/>
                  <a:pt x="1952331" y="19751"/>
                  <a:pt x="2107642" y="0"/>
                </a:cubicBezTo>
                <a:cubicBezTo>
                  <a:pt x="2262953" y="-19751"/>
                  <a:pt x="2501055" y="6092"/>
                  <a:pt x="2729517" y="0"/>
                </a:cubicBezTo>
                <a:cubicBezTo>
                  <a:pt x="2957979" y="-6092"/>
                  <a:pt x="3069995" y="22490"/>
                  <a:pt x="3218132" y="0"/>
                </a:cubicBezTo>
                <a:cubicBezTo>
                  <a:pt x="3366269" y="-22490"/>
                  <a:pt x="3757643" y="57899"/>
                  <a:pt x="3906636" y="0"/>
                </a:cubicBezTo>
                <a:cubicBezTo>
                  <a:pt x="4055629" y="-57899"/>
                  <a:pt x="4176401" y="32330"/>
                  <a:pt x="4328622" y="0"/>
                </a:cubicBezTo>
                <a:cubicBezTo>
                  <a:pt x="4480843" y="-32330"/>
                  <a:pt x="4674018" y="68373"/>
                  <a:pt x="5017126" y="0"/>
                </a:cubicBezTo>
                <a:cubicBezTo>
                  <a:pt x="5360234" y="-68373"/>
                  <a:pt x="5229892" y="2364"/>
                  <a:pt x="5372482" y="0"/>
                </a:cubicBezTo>
                <a:cubicBezTo>
                  <a:pt x="5515072" y="-2364"/>
                  <a:pt x="5742086" y="39555"/>
                  <a:pt x="5927727" y="0"/>
                </a:cubicBezTo>
                <a:cubicBezTo>
                  <a:pt x="6113369" y="-39555"/>
                  <a:pt x="6364770" y="4320"/>
                  <a:pt x="6482972" y="0"/>
                </a:cubicBezTo>
                <a:cubicBezTo>
                  <a:pt x="6601174" y="-4320"/>
                  <a:pt x="6842121" y="9594"/>
                  <a:pt x="7171476" y="0"/>
                </a:cubicBezTo>
                <a:cubicBezTo>
                  <a:pt x="7494789" y="52006"/>
                  <a:pt x="7705224" y="205606"/>
                  <a:pt x="7680013" y="508537"/>
                </a:cubicBezTo>
                <a:cubicBezTo>
                  <a:pt x="7693564" y="676622"/>
                  <a:pt x="7675993" y="768207"/>
                  <a:pt x="7680013" y="1017058"/>
                </a:cubicBezTo>
                <a:cubicBezTo>
                  <a:pt x="7684033" y="1265909"/>
                  <a:pt x="7639299" y="1410163"/>
                  <a:pt x="7680013" y="1525580"/>
                </a:cubicBezTo>
                <a:cubicBezTo>
                  <a:pt x="7720727" y="1640997"/>
                  <a:pt x="7614436" y="1851244"/>
                  <a:pt x="7680013" y="2074782"/>
                </a:cubicBezTo>
                <a:cubicBezTo>
                  <a:pt x="7745590" y="2298320"/>
                  <a:pt x="7678440" y="2426066"/>
                  <a:pt x="7680013" y="2542622"/>
                </a:cubicBezTo>
                <a:cubicBezTo>
                  <a:pt x="7660981" y="2857509"/>
                  <a:pt x="7493628" y="3081844"/>
                  <a:pt x="7171476" y="3051159"/>
                </a:cubicBezTo>
                <a:cubicBezTo>
                  <a:pt x="7086392" y="3083183"/>
                  <a:pt x="6926258" y="3020944"/>
                  <a:pt x="6749490" y="3051159"/>
                </a:cubicBezTo>
                <a:cubicBezTo>
                  <a:pt x="6572722" y="3081374"/>
                  <a:pt x="6429339" y="3041019"/>
                  <a:pt x="6194245" y="3051159"/>
                </a:cubicBezTo>
                <a:cubicBezTo>
                  <a:pt x="5959152" y="3061299"/>
                  <a:pt x="5885190" y="3011654"/>
                  <a:pt x="5772259" y="3051159"/>
                </a:cubicBezTo>
                <a:cubicBezTo>
                  <a:pt x="5659328" y="3090664"/>
                  <a:pt x="5433605" y="3028674"/>
                  <a:pt x="5217014" y="3051159"/>
                </a:cubicBezTo>
                <a:cubicBezTo>
                  <a:pt x="5000424" y="3073644"/>
                  <a:pt x="4964851" y="3025108"/>
                  <a:pt x="4861657" y="3051159"/>
                </a:cubicBezTo>
                <a:cubicBezTo>
                  <a:pt x="4758463" y="3077210"/>
                  <a:pt x="4586703" y="3013638"/>
                  <a:pt x="4506300" y="3051159"/>
                </a:cubicBezTo>
                <a:cubicBezTo>
                  <a:pt x="4425897" y="3088680"/>
                  <a:pt x="4179119" y="3039812"/>
                  <a:pt x="3951055" y="3051159"/>
                </a:cubicBezTo>
                <a:cubicBezTo>
                  <a:pt x="3722991" y="3062506"/>
                  <a:pt x="3717546" y="3007293"/>
                  <a:pt x="3529069" y="3051159"/>
                </a:cubicBezTo>
                <a:cubicBezTo>
                  <a:pt x="3340592" y="3095025"/>
                  <a:pt x="3120933" y="2979629"/>
                  <a:pt x="2907195" y="3051159"/>
                </a:cubicBezTo>
                <a:cubicBezTo>
                  <a:pt x="2693457" y="3122689"/>
                  <a:pt x="2649478" y="3035385"/>
                  <a:pt x="2485209" y="3051159"/>
                </a:cubicBezTo>
                <a:cubicBezTo>
                  <a:pt x="2320940" y="3066933"/>
                  <a:pt x="2064854" y="3023537"/>
                  <a:pt x="1863335" y="3051159"/>
                </a:cubicBezTo>
                <a:cubicBezTo>
                  <a:pt x="1661816" y="3078781"/>
                  <a:pt x="1582462" y="3024065"/>
                  <a:pt x="1507978" y="3051159"/>
                </a:cubicBezTo>
                <a:cubicBezTo>
                  <a:pt x="1433494" y="3078253"/>
                  <a:pt x="904534" y="2960111"/>
                  <a:pt x="508537" y="3051159"/>
                </a:cubicBezTo>
                <a:cubicBezTo>
                  <a:pt x="265563" y="3086287"/>
                  <a:pt x="27646" y="2806950"/>
                  <a:pt x="0" y="2542622"/>
                </a:cubicBezTo>
                <a:cubicBezTo>
                  <a:pt x="-25728" y="2422104"/>
                  <a:pt x="30744" y="2239385"/>
                  <a:pt x="0" y="2034101"/>
                </a:cubicBezTo>
                <a:cubicBezTo>
                  <a:pt x="-30744" y="1828817"/>
                  <a:pt x="39131" y="1751627"/>
                  <a:pt x="0" y="1505239"/>
                </a:cubicBezTo>
                <a:cubicBezTo>
                  <a:pt x="-39131" y="1258851"/>
                  <a:pt x="53438" y="1135104"/>
                  <a:pt x="0" y="1037399"/>
                </a:cubicBezTo>
                <a:cubicBezTo>
                  <a:pt x="-53438" y="939694"/>
                  <a:pt x="61471" y="699687"/>
                  <a:pt x="0" y="508537"/>
                </a:cubicBezTo>
                <a:close/>
              </a:path>
            </a:pathLst>
          </a:custGeom>
          <a:noFill/>
          <a:ln w="25400">
            <a:solidFill>
              <a:srgbClr val="FF0000"/>
            </a:solidFill>
            <a:extLst>
              <a:ext uri="{C807C97D-BFC1-408E-A445-0C87EB9F89A2}">
                <ask:lineSketchStyleProps xmlns:ask="http://schemas.microsoft.com/office/drawing/2018/sketchyshapes" sd="1219033472">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6">
            <a:extLst>
              <a:ext uri="{FF2B5EF4-FFF2-40B4-BE49-F238E27FC236}">
                <a16:creationId xmlns:a16="http://schemas.microsoft.com/office/drawing/2014/main" id="{08A81910-1605-0205-0F72-919C1907B956}"/>
              </a:ext>
            </a:extLst>
          </p:cNvPr>
          <p:cNvSpPr txBox="1"/>
          <p:nvPr/>
        </p:nvSpPr>
        <p:spPr>
          <a:xfrm>
            <a:off x="8983176" y="859260"/>
            <a:ext cx="1618007" cy="369332"/>
          </a:xfrm>
          <a:prstGeom prst="rect">
            <a:avLst/>
          </a:prstGeom>
          <a:noFill/>
        </p:spPr>
        <p:txBody>
          <a:bodyPr wrap="none" rtlCol="0">
            <a:spAutoFit/>
          </a:bodyPr>
          <a:lstStyle/>
          <a:p>
            <a:r>
              <a:rPr lang="en-US" altLang="zh-CN" dirty="0"/>
              <a:t>Repeat N times</a:t>
            </a:r>
            <a:endParaRPr lang="zh-CN" altLang="en-US" dirty="0"/>
          </a:p>
        </p:txBody>
      </p:sp>
    </p:spTree>
    <p:extLst>
      <p:ext uri="{BB962C8B-B14F-4D97-AF65-F5344CB8AC3E}">
        <p14:creationId xmlns:p14="http://schemas.microsoft.com/office/powerpoint/2010/main" val="749403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AA376C-0A8E-042B-1A14-20587B200AE9}"/>
              </a:ext>
            </a:extLst>
          </p:cNvPr>
          <p:cNvSpPr txBox="1"/>
          <p:nvPr/>
        </p:nvSpPr>
        <p:spPr>
          <a:xfrm>
            <a:off x="5474322" y="1242495"/>
            <a:ext cx="6096698" cy="4539704"/>
          </a:xfrm>
          <a:prstGeom prst="rect">
            <a:avLst/>
          </a:prstGeom>
          <a:noFill/>
        </p:spPr>
        <p:txBody>
          <a:bodyPr wrap="square">
            <a:spAutoFit/>
          </a:bodyPr>
          <a:lstStyle/>
          <a:p>
            <a:pPr marL="0" marR="0" algn="just"/>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Agent Prompt:</a:t>
            </a:r>
          </a:p>
          <a:p>
            <a:pPr marL="0" marR="0" algn="just"/>
            <a:endParaRPr lang="en-US" altLang="zh-CN" sz="1100" kern="100" dirty="0">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Answer the following questions as best you can. You have access to the following tools:</a:t>
            </a:r>
          </a:p>
          <a:p>
            <a:pPr marL="0" marR="0" algn="just"/>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1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google_serper</a:t>
            </a:r>
            <a:r>
              <a:rPr lang="en-US" altLang="zh-CN" sz="11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 A low-cost Google Search </a:t>
            </a:r>
            <a:r>
              <a:rPr lang="en-US" altLang="zh-CN" sz="11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API.Useful</a:t>
            </a:r>
            <a:r>
              <a:rPr lang="en-US" altLang="zh-CN" sz="11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for when you need to answer questions about current </a:t>
            </a:r>
            <a:r>
              <a:rPr lang="en-US" altLang="zh-CN" sz="11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events.Input</a:t>
            </a:r>
            <a:r>
              <a:rPr lang="en-US" altLang="zh-CN" sz="11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should be a search query.</a:t>
            </a:r>
          </a:p>
          <a:p>
            <a:pPr marL="0" marR="0" algn="just"/>
            <a:r>
              <a:rPr lang="en-US" altLang="zh-CN" sz="11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Calculator(*</a:t>
            </a:r>
            <a:r>
              <a:rPr lang="en-US" altLang="zh-CN" sz="11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args</a:t>
            </a:r>
            <a:r>
              <a:rPr lang="en-US" altLang="zh-CN" sz="11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Any, callbacks: Union[list[</a:t>
            </a:r>
            <a:r>
              <a:rPr lang="en-US" altLang="zh-CN" sz="11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langchain_core.callbacks.base.BaseCallbackHandler</a:t>
            </a:r>
            <a:r>
              <a:rPr lang="en-US" altLang="zh-CN" sz="11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1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langchain_core.callbacks.base.BaseCallbackManager</a:t>
            </a:r>
            <a:r>
              <a:rPr lang="en-US" altLang="zh-CN" sz="11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a:t>
            </a:r>
            <a:r>
              <a:rPr lang="en-US" altLang="zh-CN" sz="11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NoneType</a:t>
            </a:r>
            <a:r>
              <a:rPr lang="en-US" altLang="zh-CN" sz="11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 None, tags: Optional[List[str]] = None, metadata: Optional[</a:t>
            </a:r>
            <a:r>
              <a:rPr lang="en-US" altLang="zh-CN" sz="11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Dict</a:t>
            </a:r>
            <a:r>
              <a:rPr lang="en-US" altLang="zh-CN" sz="11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[str, Any]] = None, **</a:t>
            </a:r>
            <a:r>
              <a:rPr lang="en-US" altLang="zh-CN" sz="11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kwargs</a:t>
            </a:r>
            <a:r>
              <a:rPr lang="en-US" altLang="zh-CN" sz="11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Any) -&gt; Any - Useful for when you need to answer questions about math.</a:t>
            </a:r>
          </a:p>
          <a:p>
            <a:pPr marL="0" marR="0" algn="just"/>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Use the following format:</a:t>
            </a:r>
          </a:p>
          <a:p>
            <a:pPr marL="0" marR="0" algn="just"/>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Question: the input question you must answer</a:t>
            </a: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Thought: you should always think about what to do</a:t>
            </a: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Action: the action to take, should be one of [</a:t>
            </a:r>
            <a:r>
              <a:rPr lang="en-US" altLang="zh-CN" sz="1100" kern="100" dirty="0" err="1">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google_serper</a:t>
            </a:r>
            <a:r>
              <a:rPr lang="en-US" altLang="zh-CN" sz="11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 Calculator</a:t>
            </a:r>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a:t>
            </a: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Action Input: the input to the action</a:t>
            </a: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Observation: the result of the action</a:t>
            </a: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 (this Thought/Action/Action Input/Observation can repeat N times)</a:t>
            </a: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Thought: I now know the final answer</a:t>
            </a: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Final Answer: the final answer to the original input question</a:t>
            </a:r>
          </a:p>
          <a:p>
            <a:pPr marL="0" marR="0" algn="just"/>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Begin!</a:t>
            </a:r>
          </a:p>
          <a:p>
            <a:pPr marL="0" marR="0" algn="just"/>
            <a:r>
              <a:rPr lang="en-US" altLang="zh-CN" sz="1100" kern="100" dirty="0">
                <a:effectLst/>
                <a:latin typeface="宋体" panose="02010600030101010101" pitchFamily="2" charset="-122"/>
                <a:ea typeface="宋体" panose="02010600030101010101" pitchFamily="2" charset="-122"/>
                <a:cs typeface="Times New Roman" panose="02020603050405020304" pitchFamily="18" charset="0"/>
              </a:rPr>
              <a:t> </a:t>
            </a:r>
            <a:endPar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Question: </a:t>
            </a:r>
            <a:r>
              <a:rPr lang="en-US" altLang="zh-CN" sz="1100" kern="100" dirty="0">
                <a:solidFill>
                  <a:schemeClr val="accent3">
                    <a:lumMod val="75000"/>
                  </a:schemeClr>
                </a:solidFill>
                <a:effectLst/>
                <a:latin typeface="Calibri" panose="020F0502020204030204" pitchFamily="34" charset="0"/>
                <a:ea typeface="宋体" panose="02010600030101010101" pitchFamily="2" charset="-122"/>
                <a:cs typeface="Times New Roman" panose="02020603050405020304" pitchFamily="18" charset="0"/>
              </a:rPr>
              <a:t>{input}</a:t>
            </a:r>
          </a:p>
          <a:p>
            <a:pPr marL="0" marR="0" algn="just"/>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Thought:{</a:t>
            </a:r>
            <a:r>
              <a:rPr lang="en-US" altLang="zh-CN" sz="1100" kern="100" dirty="0" err="1">
                <a:effectLst/>
                <a:latin typeface="Calibri" panose="020F0502020204030204" pitchFamily="34" charset="0"/>
                <a:ea typeface="宋体" panose="02010600030101010101" pitchFamily="2" charset="-122"/>
                <a:cs typeface="Times New Roman" panose="02020603050405020304" pitchFamily="18" charset="0"/>
              </a:rPr>
              <a:t>agent_scratchpad</a:t>
            </a:r>
            <a:r>
              <a:rPr lang="en-US" altLang="zh-CN" sz="1100" kern="100" dirty="0">
                <a:effectLst/>
                <a:latin typeface="Calibri" panose="020F0502020204030204" pitchFamily="34" charset="0"/>
                <a:ea typeface="宋体" panose="02010600030101010101" pitchFamily="2" charset="-122"/>
                <a:cs typeface="Times New Roman" panose="02020603050405020304" pitchFamily="18" charset="0"/>
              </a:rPr>
              <a:t>}</a:t>
            </a:r>
          </a:p>
        </p:txBody>
      </p:sp>
      <p:sp>
        <p:nvSpPr>
          <p:cNvPr id="9" name="TextBox 8">
            <a:extLst>
              <a:ext uri="{FF2B5EF4-FFF2-40B4-BE49-F238E27FC236}">
                <a16:creationId xmlns:a16="http://schemas.microsoft.com/office/drawing/2014/main" id="{BC3208F8-BA8B-A74F-0A4A-1CB1CD9EE96C}"/>
              </a:ext>
            </a:extLst>
          </p:cNvPr>
          <p:cNvSpPr txBox="1"/>
          <p:nvPr/>
        </p:nvSpPr>
        <p:spPr>
          <a:xfrm>
            <a:off x="9318610" y="5890758"/>
            <a:ext cx="2255746" cy="600164"/>
          </a:xfrm>
          <a:prstGeom prst="rect">
            <a:avLst/>
          </a:prstGeom>
          <a:noFill/>
        </p:spPr>
        <p:txBody>
          <a:bodyPr wrap="none" rtlCol="0">
            <a:spAutoFit/>
          </a:bodyPr>
          <a:lstStyle/>
          <a:p>
            <a:r>
              <a:rPr lang="en-US" altLang="zh-CN" sz="1100" dirty="0"/>
              <a:t>Black part is the prompt template,</a:t>
            </a:r>
          </a:p>
          <a:p>
            <a:r>
              <a:rPr lang="en-US" altLang="zh-CN" sz="1100" dirty="0">
                <a:solidFill>
                  <a:schemeClr val="accent6"/>
                </a:solidFill>
              </a:rPr>
              <a:t>Red part </a:t>
            </a:r>
            <a:r>
              <a:rPr lang="en-US" altLang="zh-CN" sz="1100" dirty="0"/>
              <a:t>is the toolset information,</a:t>
            </a:r>
          </a:p>
          <a:p>
            <a:r>
              <a:rPr lang="en-US" altLang="zh-CN" sz="1100" dirty="0">
                <a:solidFill>
                  <a:schemeClr val="accent3">
                    <a:lumMod val="75000"/>
                  </a:schemeClr>
                </a:solidFill>
              </a:rPr>
              <a:t>Brown part </a:t>
            </a:r>
            <a:r>
              <a:rPr lang="en-US" altLang="zh-CN" sz="1100" dirty="0"/>
              <a:t>is the question for agent</a:t>
            </a:r>
            <a:endParaRPr lang="zh-CN" altLang="en-US" sz="1100" dirty="0"/>
          </a:p>
        </p:txBody>
      </p:sp>
      <p:grpSp>
        <p:nvGrpSpPr>
          <p:cNvPr id="16" name="Group 15">
            <a:extLst>
              <a:ext uri="{FF2B5EF4-FFF2-40B4-BE49-F238E27FC236}">
                <a16:creationId xmlns:a16="http://schemas.microsoft.com/office/drawing/2014/main" id="{3DDDD90E-9494-ED71-F5F4-6DF0EA3764EA}"/>
              </a:ext>
            </a:extLst>
          </p:cNvPr>
          <p:cNvGrpSpPr/>
          <p:nvPr/>
        </p:nvGrpSpPr>
        <p:grpSpPr>
          <a:xfrm>
            <a:off x="469044" y="2631188"/>
            <a:ext cx="4766252" cy="1035481"/>
            <a:chOff x="469044" y="2631188"/>
            <a:chExt cx="4766252" cy="1035481"/>
          </a:xfrm>
        </p:grpSpPr>
        <p:pic>
          <p:nvPicPr>
            <p:cNvPr id="7" name="Picture 6">
              <a:extLst>
                <a:ext uri="{FF2B5EF4-FFF2-40B4-BE49-F238E27FC236}">
                  <a16:creationId xmlns:a16="http://schemas.microsoft.com/office/drawing/2014/main" id="{2D25A9A5-000D-74BC-B11F-63A5FC023384}"/>
                </a:ext>
              </a:extLst>
            </p:cNvPr>
            <p:cNvPicPr>
              <a:picLocks noChangeAspect="1"/>
            </p:cNvPicPr>
            <p:nvPr/>
          </p:nvPicPr>
          <p:blipFill>
            <a:blip r:embed="rId2"/>
            <a:stretch>
              <a:fillRect/>
            </a:stretch>
          </p:blipFill>
          <p:spPr>
            <a:xfrm>
              <a:off x="469044" y="3132607"/>
              <a:ext cx="4766252" cy="534062"/>
            </a:xfrm>
            <a:prstGeom prst="rect">
              <a:avLst/>
            </a:prstGeom>
          </p:spPr>
        </p:pic>
        <p:pic>
          <p:nvPicPr>
            <p:cNvPr id="13" name="Picture 12">
              <a:extLst>
                <a:ext uri="{FF2B5EF4-FFF2-40B4-BE49-F238E27FC236}">
                  <a16:creationId xmlns:a16="http://schemas.microsoft.com/office/drawing/2014/main" id="{44E17AAA-5953-4B33-CEDE-425ACD89EA13}"/>
                </a:ext>
              </a:extLst>
            </p:cNvPr>
            <p:cNvPicPr>
              <a:picLocks noChangeAspect="1"/>
            </p:cNvPicPr>
            <p:nvPr/>
          </p:nvPicPr>
          <p:blipFill>
            <a:blip r:embed="rId3"/>
            <a:stretch>
              <a:fillRect/>
            </a:stretch>
          </p:blipFill>
          <p:spPr>
            <a:xfrm>
              <a:off x="469044" y="2631188"/>
              <a:ext cx="4766252" cy="409519"/>
            </a:xfrm>
            <a:prstGeom prst="rect">
              <a:avLst/>
            </a:prstGeom>
          </p:spPr>
        </p:pic>
        <p:pic>
          <p:nvPicPr>
            <p:cNvPr id="15" name="Picture 14">
              <a:extLst>
                <a:ext uri="{FF2B5EF4-FFF2-40B4-BE49-F238E27FC236}">
                  <a16:creationId xmlns:a16="http://schemas.microsoft.com/office/drawing/2014/main" id="{5B51556F-9188-A647-AEB4-F7E474E043D9}"/>
                </a:ext>
              </a:extLst>
            </p:cNvPr>
            <p:cNvPicPr>
              <a:picLocks noChangeAspect="1"/>
            </p:cNvPicPr>
            <p:nvPr/>
          </p:nvPicPr>
          <p:blipFill>
            <a:blip r:embed="rId4"/>
            <a:stretch>
              <a:fillRect/>
            </a:stretch>
          </p:blipFill>
          <p:spPr>
            <a:xfrm>
              <a:off x="469044" y="3017732"/>
              <a:ext cx="4766252" cy="136541"/>
            </a:xfrm>
            <a:prstGeom prst="rect">
              <a:avLst/>
            </a:prstGeom>
          </p:spPr>
        </p:pic>
      </p:grpSp>
    </p:spTree>
    <p:extLst>
      <p:ext uri="{BB962C8B-B14F-4D97-AF65-F5344CB8AC3E}">
        <p14:creationId xmlns:p14="http://schemas.microsoft.com/office/powerpoint/2010/main" val="334328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DB2778B-FCD3-953A-B734-272105C908EF}"/>
              </a:ext>
            </a:extLst>
          </p:cNvPr>
          <p:cNvSpPr txBox="1"/>
          <p:nvPr/>
        </p:nvSpPr>
        <p:spPr>
          <a:xfrm>
            <a:off x="230896" y="1680526"/>
            <a:ext cx="5690495" cy="1448652"/>
          </a:xfrm>
          <a:prstGeom prst="rect">
            <a:avLst/>
          </a:prstGeom>
          <a:noFill/>
        </p:spPr>
        <p:txBody>
          <a:bodyPr wrap="square">
            <a:spAutoFit/>
          </a:bodyPr>
          <a:lstStyle/>
          <a:p>
            <a:pPr>
              <a:lnSpc>
                <a:spcPts val="1425"/>
              </a:lnSpc>
            </a:pPr>
            <a:r>
              <a:rPr lang="en-US" altLang="zh-CN" b="0" dirty="0">
                <a:effectLst/>
                <a:latin typeface="Consolas" panose="020B0609020204030204" pitchFamily="49" charset="0"/>
              </a:rPr>
              <a:t>Question:</a:t>
            </a:r>
          </a:p>
          <a:p>
            <a:pPr>
              <a:lnSpc>
                <a:spcPts val="1425"/>
              </a:lnSpc>
            </a:pPr>
            <a:endParaRPr lang="en-US" altLang="zh-CN" b="0" dirty="0">
              <a:effectLst/>
              <a:latin typeface="Consolas" panose="020B0609020204030204" pitchFamily="49" charset="0"/>
            </a:endParaRPr>
          </a:p>
          <a:p>
            <a:r>
              <a:rPr lang="en-US" altLang="zh-CN" sz="1600" b="0" dirty="0">
                <a:solidFill>
                  <a:srgbClr val="CE9178"/>
                </a:solidFill>
                <a:effectLst/>
                <a:latin typeface="Consolas" panose="020B0609020204030204" pitchFamily="49" charset="0"/>
              </a:rPr>
              <a:t>What is the new building of Georgetown University? What is the name of the new building? And what is the age of the university raised to the 0.23 power?</a:t>
            </a:r>
            <a:endParaRPr lang="en-US" altLang="zh-CN" sz="1600" b="0" dirty="0">
              <a:solidFill>
                <a:srgbClr val="CCCCCC"/>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D82F4A3E-BD03-24FC-A31E-3094C97653DE}"/>
              </a:ext>
            </a:extLst>
          </p:cNvPr>
          <p:cNvSpPr txBox="1"/>
          <p:nvPr/>
        </p:nvSpPr>
        <p:spPr>
          <a:xfrm>
            <a:off x="230896" y="3429000"/>
            <a:ext cx="4984400" cy="2123658"/>
          </a:xfrm>
          <a:prstGeom prst="rect">
            <a:avLst/>
          </a:prstGeom>
          <a:noFill/>
        </p:spPr>
        <p:txBody>
          <a:bodyPr wrap="square">
            <a:spAutoFit/>
          </a:bodyPr>
          <a:lstStyle/>
          <a:p>
            <a:r>
              <a:rPr lang="en-US" altLang="zh-CN" b="0" i="0" dirty="0">
                <a:effectLst/>
                <a:latin typeface="Consolas" panose="020B0609020204030204" pitchFamily="49" charset="0"/>
              </a:rPr>
              <a:t>Output:</a:t>
            </a:r>
          </a:p>
          <a:p>
            <a:endParaRPr lang="en-US" altLang="zh-CN" b="0" i="0" dirty="0">
              <a:effectLst/>
              <a:latin typeface="Consolas" panose="020B0609020204030204" pitchFamily="49" charset="0"/>
            </a:endParaRPr>
          </a:p>
          <a:p>
            <a:r>
              <a:rPr lang="en-US" altLang="zh-CN" sz="1600" b="0" i="0" dirty="0">
                <a:effectLst/>
                <a:latin typeface="Consolas" panose="020B0609020204030204" pitchFamily="49" charset="0"/>
              </a:rPr>
              <a:t>The new building at Georgetown University is a residential hall being constructed as part of the redevelopment of the former Henle Village. The age of Georgetown University raised to the 0.23 power is approximately 3.51.</a:t>
            </a:r>
            <a:endParaRPr lang="zh-CN" altLang="en-US" sz="1600" dirty="0"/>
          </a:p>
        </p:txBody>
      </p:sp>
      <p:sp>
        <p:nvSpPr>
          <p:cNvPr id="13" name="TextBox 12">
            <a:extLst>
              <a:ext uri="{FF2B5EF4-FFF2-40B4-BE49-F238E27FC236}">
                <a16:creationId xmlns:a16="http://schemas.microsoft.com/office/drawing/2014/main" id="{440CD818-17A5-EA73-98E8-D5F54DDB301C}"/>
              </a:ext>
            </a:extLst>
          </p:cNvPr>
          <p:cNvSpPr txBox="1"/>
          <p:nvPr/>
        </p:nvSpPr>
        <p:spPr>
          <a:xfrm>
            <a:off x="5983805" y="229748"/>
            <a:ext cx="6095234" cy="6960880"/>
          </a:xfrm>
          <a:prstGeom prst="rect">
            <a:avLst/>
          </a:prstGeom>
          <a:noFill/>
        </p:spPr>
        <p:txBody>
          <a:bodyPr wrap="square">
            <a:spAutoFit/>
          </a:bodyPr>
          <a:lstStyle/>
          <a:p>
            <a:pPr marL="0" marR="0" algn="l">
              <a:spcBef>
                <a:spcPts val="500"/>
              </a:spcBef>
              <a:spcAft>
                <a:spcPts val="500"/>
              </a:spcAft>
            </a:pP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To answer your questions, I need to find the information about the new building at Georgetown University and calculate the age of the university raised to the 0.23 power. I will start by searching for information about the new building.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1" kern="1200" dirty="0">
                <a:solidFill>
                  <a:srgbClr val="FF0000"/>
                </a:solidFill>
                <a:effectLst/>
                <a:latin typeface="Calibri" panose="020F0502020204030204" pitchFamily="34" charset="0"/>
                <a:ea typeface="微软雅黑" panose="020B0503020204020204" pitchFamily="34" charset="-122"/>
                <a:cs typeface="Times New Roman" panose="02020603050405020304" pitchFamily="18" charset="0"/>
              </a:rPr>
              <a:t>Action:</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a:t>
            </a:r>
            <a:r>
              <a:rPr lang="en-US" altLang="zh-CN" sz="1000" b="0" i="1" kern="1200" dirty="0" err="1">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google_serper</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1" kern="1200" dirty="0">
                <a:solidFill>
                  <a:srgbClr val="FF0000"/>
                </a:solidFill>
                <a:effectLst/>
                <a:latin typeface="Calibri" panose="020F0502020204030204" pitchFamily="34" charset="0"/>
                <a:ea typeface="微软雅黑" panose="020B0503020204020204" pitchFamily="34" charset="-122"/>
                <a:cs typeface="Times New Roman" panose="02020603050405020304" pitchFamily="18" charset="0"/>
              </a:rPr>
              <a:t>Action Input: </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"new building at Georgetown University 2023"</a:t>
            </a:r>
            <a:r>
              <a:rPr lang="en-US" altLang="zh-CN" sz="1000" b="0" i="0" kern="1200" dirty="0">
                <a:solidFill>
                  <a:srgbClr val="CCCCCC"/>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0" kern="1200" dirty="0">
                <a:solidFill>
                  <a:srgbClr val="00B050"/>
                </a:solidFill>
                <a:effectLst/>
                <a:latin typeface="Calibri" panose="020F0502020204030204" pitchFamily="34" charset="0"/>
                <a:ea typeface="微软雅黑" panose="020B0503020204020204" pitchFamily="34" charset="-122"/>
                <a:cs typeface="Times New Roman" panose="02020603050405020304" pitchFamily="18" charset="0"/>
              </a:rPr>
              <a:t>Observation: </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Redevelopment of the former Henle Village (May 2023 – August 2025) Event: Construction of a new residential hall featuring 780 beds, expanded health and wellness spaces, fully-equipped apartments with kitchens, increased space for CAPS, amenity areas, and an exterior courtyard.</a:t>
            </a:r>
            <a:r>
              <a:rPr lang="en-US" altLang="zh-CN" sz="1000" b="0" i="0" kern="1200" dirty="0">
                <a:solidFill>
                  <a:srgbClr val="CCCCCC"/>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0" kern="1200" dirty="0" err="1">
                <a:solidFill>
                  <a:srgbClr val="00B0F0"/>
                </a:solidFill>
                <a:effectLst/>
                <a:latin typeface="Calibri" panose="020F0502020204030204" pitchFamily="34" charset="0"/>
                <a:ea typeface="微软雅黑" panose="020B0503020204020204" pitchFamily="34" charset="-122"/>
                <a:cs typeface="Times New Roman" panose="02020603050405020304" pitchFamily="18" charset="0"/>
              </a:rPr>
              <a:t>Thought:</a:t>
            </a:r>
            <a:r>
              <a:rPr lang="en-US" altLang="zh-CN" sz="1000" b="0" i="1" kern="1200" dirty="0" err="1">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The</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new building at Georgetown University is a residential hall being constructed as part of the redevelopment of the former Henle Village. Now, I need to find the age of Georgetown University.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1" kern="1200" dirty="0">
                <a:solidFill>
                  <a:srgbClr val="FF0000"/>
                </a:solidFill>
                <a:effectLst/>
                <a:latin typeface="Calibri" panose="020F0502020204030204" pitchFamily="34" charset="0"/>
                <a:ea typeface="微软雅黑" panose="020B0503020204020204" pitchFamily="34" charset="-122"/>
                <a:cs typeface="Times New Roman" panose="02020603050405020304" pitchFamily="18" charset="0"/>
              </a:rPr>
              <a:t>Action:</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a:t>
            </a:r>
            <a:r>
              <a:rPr lang="en-US" altLang="zh-CN" sz="1000" b="0" i="1" kern="1200" dirty="0" err="1">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google_serper</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1" kern="1200" dirty="0">
                <a:solidFill>
                  <a:srgbClr val="FF0000"/>
                </a:solidFill>
                <a:effectLst/>
                <a:latin typeface="Calibri" panose="020F0502020204030204" pitchFamily="34" charset="0"/>
                <a:ea typeface="微软雅黑" panose="020B0503020204020204" pitchFamily="34" charset="-122"/>
                <a:cs typeface="Times New Roman" panose="02020603050405020304" pitchFamily="18" charset="0"/>
              </a:rPr>
              <a:t>Action Input:</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"Georgetown University founding year"</a:t>
            </a:r>
            <a:r>
              <a:rPr lang="en-US" altLang="zh-CN" sz="1000" b="0" i="0" kern="1200" dirty="0">
                <a:solidFill>
                  <a:srgbClr val="CCCCCC"/>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0" kern="1200" dirty="0">
                <a:solidFill>
                  <a:srgbClr val="00B050"/>
                </a:solidFill>
                <a:effectLst/>
                <a:latin typeface="Calibri" panose="020F0502020204030204" pitchFamily="34" charset="0"/>
                <a:ea typeface="微软雅黑" panose="020B0503020204020204" pitchFamily="34" charset="-122"/>
                <a:cs typeface="Times New Roman" panose="02020603050405020304" pitchFamily="18" charset="0"/>
              </a:rPr>
              <a:t>Observation: </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Georgetown University: Private university in Washington, D.C.. Georgetown University is a private Jesuit research university in the Georgetown neighborhood of Washington, D.C., United States. Founded by Bishop John Carroll in 1789, it is the oldest Catholic institution of higher education in the United States and the nation's first federally chartered university</a:t>
            </a:r>
            <a:r>
              <a:rPr lang="en-US" altLang="zh-CN" sz="1000" b="0" i="1" kern="1200" dirty="0">
                <a:solidFill>
                  <a:srgbClr val="000000"/>
                </a:solidFill>
                <a:effectLst/>
                <a:latin typeface="Calibri" panose="020F0502020204030204" pitchFamily="34" charset="0"/>
                <a:ea typeface="微软雅黑" panose="020B0503020204020204" pitchFamily="34" charset="-122"/>
                <a:cs typeface="Calibri" panose="020F0502020204030204" pitchFamily="34" charset="0"/>
              </a:rPr>
              <a:t>... [309 words]</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0" kern="1200" dirty="0" err="1">
                <a:solidFill>
                  <a:srgbClr val="00B0F0"/>
                </a:solidFill>
                <a:effectLst/>
                <a:latin typeface="Calibri" panose="020F0502020204030204" pitchFamily="34" charset="0"/>
                <a:ea typeface="微软雅黑" panose="020B0503020204020204" pitchFamily="34" charset="-122"/>
                <a:cs typeface="Times New Roman" panose="02020603050405020304" pitchFamily="18" charset="0"/>
              </a:rPr>
              <a:t>Thought:</a:t>
            </a:r>
            <a:r>
              <a:rPr lang="en-US" altLang="zh-CN" sz="1000" b="0" i="1" kern="1200" dirty="0" err="1">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Georgetown</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University was founded in 1789. Now, I need to calculate the age of the university raised to the 0.23 power. The current year is 2023, so the age of the university is 2023 - 1789.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1" kern="1200" dirty="0">
                <a:solidFill>
                  <a:srgbClr val="FF0000"/>
                </a:solidFill>
                <a:effectLst/>
                <a:latin typeface="Calibri" panose="020F0502020204030204" pitchFamily="34" charset="0"/>
                <a:ea typeface="微软雅黑" panose="020B0503020204020204" pitchFamily="34" charset="-122"/>
                <a:cs typeface="Times New Roman" panose="02020603050405020304" pitchFamily="18" charset="0"/>
              </a:rPr>
              <a:t>Action: </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Calculator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1" kern="1200" dirty="0">
                <a:solidFill>
                  <a:srgbClr val="FF0000"/>
                </a:solidFill>
                <a:effectLst/>
                <a:latin typeface="Calibri" panose="020F0502020204030204" pitchFamily="34" charset="0"/>
                <a:ea typeface="微软雅黑" panose="020B0503020204020204" pitchFamily="34" charset="-122"/>
                <a:cs typeface="Times New Roman" panose="02020603050405020304" pitchFamily="18" charset="0"/>
              </a:rPr>
              <a:t>Action Input: </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2023 - 1789</a:t>
            </a:r>
            <a:r>
              <a:rPr lang="en-US" altLang="zh-CN" sz="1000" b="0" i="0" kern="1200" dirty="0">
                <a:solidFill>
                  <a:srgbClr val="CCCCCC"/>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0" kern="1200" dirty="0">
                <a:solidFill>
                  <a:srgbClr val="92D050"/>
                </a:solidFill>
                <a:effectLst/>
                <a:latin typeface="Calibri" panose="020F0502020204030204" pitchFamily="34" charset="0"/>
                <a:ea typeface="微软雅黑" panose="020B0503020204020204" pitchFamily="34" charset="-122"/>
                <a:cs typeface="Times New Roman" panose="02020603050405020304" pitchFamily="18" charset="0"/>
              </a:rPr>
              <a:t>Observation: </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Answer: 234</a:t>
            </a:r>
            <a:r>
              <a:rPr lang="en-US" altLang="zh-CN" sz="1000" b="0" i="0" kern="1200" dirty="0">
                <a:solidFill>
                  <a:srgbClr val="CCCCCC"/>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0" kern="1200" dirty="0" err="1">
                <a:solidFill>
                  <a:srgbClr val="00B0F0"/>
                </a:solidFill>
                <a:effectLst/>
                <a:latin typeface="Calibri" panose="020F0502020204030204" pitchFamily="34" charset="0"/>
                <a:ea typeface="微软雅黑" panose="020B0503020204020204" pitchFamily="34" charset="-122"/>
                <a:cs typeface="Times New Roman" panose="02020603050405020304" pitchFamily="18" charset="0"/>
              </a:rPr>
              <a:t>Thought:</a:t>
            </a:r>
            <a:r>
              <a:rPr lang="en-US" altLang="zh-CN" sz="1000" b="0" i="1" kern="1200" dirty="0" err="1">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The</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age of Georgetown University is 234 years. Now, I need to calculate 234 raised to the 0.23 power.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1" kern="1200" dirty="0">
                <a:solidFill>
                  <a:srgbClr val="FF0000"/>
                </a:solidFill>
                <a:effectLst/>
                <a:latin typeface="Calibri" panose="020F0502020204030204" pitchFamily="34" charset="0"/>
                <a:ea typeface="微软雅黑" panose="020B0503020204020204" pitchFamily="34" charset="-122"/>
                <a:cs typeface="Times New Roman" panose="02020603050405020304" pitchFamily="18" charset="0"/>
              </a:rPr>
              <a:t>Action: </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Calculator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1" kern="1200" dirty="0">
                <a:solidFill>
                  <a:srgbClr val="FF0000"/>
                </a:solidFill>
                <a:effectLst/>
                <a:latin typeface="Calibri" panose="020F0502020204030204" pitchFamily="34" charset="0"/>
                <a:ea typeface="微软雅黑" panose="020B0503020204020204" pitchFamily="34" charset="-122"/>
                <a:cs typeface="Times New Roman" panose="02020603050405020304" pitchFamily="18" charset="0"/>
              </a:rPr>
              <a:t>Action Input: </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234 ** 0.23</a:t>
            </a:r>
            <a:r>
              <a:rPr lang="en-US" altLang="zh-CN" sz="1000" b="0" i="0" kern="1200" dirty="0">
                <a:solidFill>
                  <a:srgbClr val="CCCCCC"/>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0" kern="1200" dirty="0">
                <a:solidFill>
                  <a:srgbClr val="92D050"/>
                </a:solidFill>
                <a:effectLst/>
                <a:latin typeface="Calibri" panose="020F0502020204030204" pitchFamily="34" charset="0"/>
                <a:ea typeface="微软雅黑" panose="020B0503020204020204" pitchFamily="34" charset="-122"/>
                <a:cs typeface="Times New Roman" panose="02020603050405020304" pitchFamily="18" charset="0"/>
              </a:rPr>
              <a:t>Observation:</a:t>
            </a:r>
            <a:r>
              <a:rPr lang="en-US" altLang="zh-CN" sz="1000" b="0" i="0" kern="1200" dirty="0">
                <a:solidFill>
                  <a:srgbClr val="CCCCCC"/>
                </a:solidFill>
                <a:effectLst/>
                <a:latin typeface="Calibri" panose="020F0502020204030204" pitchFamily="34" charset="0"/>
                <a:ea typeface="微软雅黑" panose="020B0503020204020204" pitchFamily="34" charset="-122"/>
                <a:cs typeface="Times New Roman" panose="02020603050405020304" pitchFamily="18" charset="0"/>
              </a:rPr>
              <a:t> </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Answer: 3.506869841422834</a:t>
            </a:r>
            <a:r>
              <a:rPr lang="en-US" altLang="zh-CN" sz="1000" b="0" i="0" kern="1200" dirty="0">
                <a:solidFill>
                  <a:srgbClr val="CCCCCC"/>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0" i="0" kern="1200" dirty="0" err="1">
                <a:solidFill>
                  <a:srgbClr val="00B0F0"/>
                </a:solidFill>
                <a:effectLst/>
                <a:latin typeface="Calibri" panose="020F0502020204030204" pitchFamily="34" charset="0"/>
                <a:ea typeface="微软雅黑" panose="020B0503020204020204" pitchFamily="34" charset="-122"/>
                <a:cs typeface="Times New Roman" panose="02020603050405020304" pitchFamily="18" charset="0"/>
              </a:rPr>
              <a:t>Thought:</a:t>
            </a:r>
            <a:r>
              <a:rPr lang="en-US" altLang="zh-CN" sz="1000" b="0" i="1" kern="1200" dirty="0" err="1">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I</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 now know the final answers.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500"/>
              </a:spcBef>
              <a:spcAft>
                <a:spcPts val="500"/>
              </a:spcAft>
            </a:pPr>
            <a:r>
              <a:rPr lang="en-US" altLang="zh-CN" sz="1000" b="1"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Final Answer: </a:t>
            </a:r>
            <a:r>
              <a:rPr lang="en-US" altLang="zh-CN" sz="1000" b="0" i="1" kern="1200" dirty="0">
                <a:solidFill>
                  <a:srgbClr val="000000"/>
                </a:solidFill>
                <a:effectLst/>
                <a:latin typeface="Calibri" panose="020F0502020204030204" pitchFamily="34" charset="0"/>
                <a:ea typeface="微软雅黑" panose="020B0503020204020204" pitchFamily="34" charset="-122"/>
                <a:cs typeface="Times New Roman" panose="02020603050405020304" pitchFamily="18" charset="0"/>
              </a:rPr>
              <a:t>The new building at Georgetown University is a residential hall being constructed as part of the redevelopment of the former Henle Village. The age of Georgetown University raised to the 0.23 power is approximately 3.51.</a:t>
            </a:r>
            <a:r>
              <a:rPr lang="en-US" altLang="zh-CN" sz="1000" b="0" i="0" kern="1200" dirty="0">
                <a:solidFill>
                  <a:srgbClr val="CCCCCC"/>
                </a:solidFill>
                <a:effectLst/>
                <a:latin typeface="Calibri" panose="020F0502020204030204" pitchFamily="34" charset="0"/>
                <a:ea typeface="微软雅黑" panose="020B0503020204020204" pitchFamily="34" charset="-122"/>
                <a:cs typeface="Times New Roman" panose="02020603050405020304" pitchFamily="18" charset="0"/>
              </a:rPr>
              <a:t> </a:t>
            </a:r>
            <a:endParaRPr lang="en-US" altLang="zh-CN" sz="12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just"/>
            <a:r>
              <a:rPr lang="en-US" altLang="zh-CN" sz="1050" b="0" kern="100" dirty="0">
                <a:effectLst/>
                <a:latin typeface="Calibri" panose="020F0502020204030204" pitchFamily="34" charset="0"/>
                <a:ea typeface="宋体" panose="02010600030101010101" pitchFamily="2" charset="-122"/>
                <a:cs typeface="Times New Roman" panose="02020603050405020304" pitchFamily="18" charset="0"/>
              </a:rPr>
              <a:t> </a:t>
            </a:r>
            <a:endParaRPr lang="en-US" altLang="zh-CN" sz="105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89520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ightbulb idea concept">
            <a:extLst>
              <a:ext uri="{FF2B5EF4-FFF2-40B4-BE49-F238E27FC236}">
                <a16:creationId xmlns:a16="http://schemas.microsoft.com/office/drawing/2014/main" id="{AEB1A37D-67F0-12EE-4421-31DD74F148E0}"/>
              </a:ext>
            </a:extLst>
          </p:cNvPr>
          <p:cNvPicPr>
            <a:picLocks noChangeAspect="1"/>
          </p:cNvPicPr>
          <p:nvPr/>
        </p:nvPicPr>
        <p:blipFill>
          <a:blip r:embed="rId2">
            <a:alphaModFix amt="50000"/>
          </a:blip>
          <a:srcRect b="15730"/>
          <a:stretch/>
        </p:blipFill>
        <p:spPr>
          <a:xfrm>
            <a:off x="20" y="1"/>
            <a:ext cx="12191980" cy="6857999"/>
          </a:xfrm>
          <a:prstGeom prst="rect">
            <a:avLst/>
          </a:prstGeom>
        </p:spPr>
      </p:pic>
      <p:sp>
        <p:nvSpPr>
          <p:cNvPr id="4" name="TextBox 3">
            <a:extLst>
              <a:ext uri="{FF2B5EF4-FFF2-40B4-BE49-F238E27FC236}">
                <a16:creationId xmlns:a16="http://schemas.microsoft.com/office/drawing/2014/main" id="{A162E154-D77F-C9D7-FECF-D702DDDFDFC3}"/>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altLang="zh-CN" sz="6000" b="1">
                <a:solidFill>
                  <a:srgbClr val="FFFFFF"/>
                </a:solidFill>
                <a:latin typeface="+mj-lt"/>
                <a:ea typeface="+mj-ea"/>
                <a:cs typeface="+mj-cs"/>
              </a:rPr>
              <a:t>Our Idea</a:t>
            </a:r>
          </a:p>
        </p:txBody>
      </p:sp>
    </p:spTree>
    <p:extLst>
      <p:ext uri="{BB962C8B-B14F-4D97-AF65-F5344CB8AC3E}">
        <p14:creationId xmlns:p14="http://schemas.microsoft.com/office/powerpoint/2010/main" val="7434149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9BAB023B-8C5A-4DC9-3907-47B5CD121B42}"/>
              </a:ext>
            </a:extLst>
          </p:cNvPr>
          <p:cNvSpPr>
            <a:spLocks noChangeArrowheads="1"/>
          </p:cNvSpPr>
          <p:nvPr/>
        </p:nvSpPr>
        <p:spPr bwMode="auto">
          <a:xfrm>
            <a:off x="1195432" y="663180"/>
            <a:ext cx="9518266"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Managing finances can be a challenging task, especially when it's hard to track where your money goes. </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Sometimes, even identifying items on receipts can be confusing—this is particularly true for me as a non-native English speaker. </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I also wish there were a way to stop myself from buying duplicate items, like that frozen product buried deep in my freezer that I completely forgot about.</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chemeClr val="tx1"/>
                </a:solidFill>
                <a:effectLst/>
                <a:latin typeface="Arial" panose="020B0604020202020204" pitchFamily="34" charset="0"/>
              </a:rPr>
              <a:t>To address these issues, we aim to create a personal financial management app with the following features:</a:t>
            </a:r>
            <a:endParaRPr kumimoji="0" lang="en-US"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lvl="1" eaLnBrk="0" fontAlgn="base" hangingPunct="0">
              <a:spcBef>
                <a:spcPct val="0"/>
              </a:spcBef>
              <a:spcAft>
                <a:spcPct val="0"/>
              </a:spcAft>
              <a:buFontTx/>
              <a:buAutoNum type="arabicPeriod"/>
            </a:pPr>
            <a:r>
              <a:rPr kumimoji="0" lang="zh-CN" altLang="zh-CN" b="1" i="0" u="none" strike="noStrike" cap="none" normalizeH="0" baseline="0" dirty="0">
                <a:ln>
                  <a:noFill/>
                </a:ln>
                <a:solidFill>
                  <a:schemeClr val="tx1"/>
                </a:solidFill>
                <a:effectLst/>
                <a:latin typeface="Arial" panose="020B0604020202020204" pitchFamily="34" charset="0"/>
              </a:rPr>
              <a:t>Expense Tracking:</a:t>
            </a:r>
            <a:r>
              <a:rPr kumimoji="0" lang="zh-CN" altLang="zh-CN" b="0" i="0" u="none" strike="noStrike" cap="none" normalizeH="0" baseline="0" dirty="0">
                <a:ln>
                  <a:noFill/>
                </a:ln>
                <a:solidFill>
                  <a:schemeClr val="tx1"/>
                </a:solidFill>
                <a:effectLst/>
                <a:latin typeface="Arial" panose="020B0604020202020204" pitchFamily="34" charset="0"/>
              </a:rPr>
              <a:t> Easily record daily expenses.</a:t>
            </a:r>
          </a:p>
          <a:p>
            <a:pPr lvl="1" eaLnBrk="0" fontAlgn="base" hangingPunct="0">
              <a:spcBef>
                <a:spcPct val="0"/>
              </a:spcBef>
              <a:spcAft>
                <a:spcPct val="0"/>
              </a:spcAft>
              <a:buFontTx/>
              <a:buAutoNum type="arabicPeriod" startAt="2"/>
            </a:pPr>
            <a:r>
              <a:rPr kumimoji="0" lang="zh-CN" altLang="zh-CN" b="1" i="0" u="none" strike="noStrike" cap="none" normalizeH="0" baseline="0" dirty="0">
                <a:ln>
                  <a:noFill/>
                </a:ln>
                <a:solidFill>
                  <a:schemeClr val="tx1"/>
                </a:solidFill>
                <a:effectLst/>
                <a:latin typeface="Arial" panose="020B0604020202020204" pitchFamily="34" charset="0"/>
              </a:rPr>
              <a:t>Spending Summaries:</a:t>
            </a:r>
            <a:r>
              <a:rPr kumimoji="0" lang="zh-CN" altLang="zh-CN" b="0" i="0" u="none" strike="noStrike" cap="none" normalizeH="0" baseline="0" dirty="0">
                <a:ln>
                  <a:noFill/>
                </a:ln>
                <a:solidFill>
                  <a:schemeClr val="tx1"/>
                </a:solidFill>
                <a:effectLst/>
                <a:latin typeface="Arial" panose="020B0604020202020204" pitchFamily="34" charset="0"/>
              </a:rPr>
              <a:t> Generate weekly and monthly summaries to review your financial habits.</a:t>
            </a:r>
          </a:p>
          <a:p>
            <a:pPr lvl="1" eaLnBrk="0" fontAlgn="base" hangingPunct="0">
              <a:spcBef>
                <a:spcPct val="0"/>
              </a:spcBef>
              <a:spcAft>
                <a:spcPct val="0"/>
              </a:spcAft>
              <a:buFontTx/>
              <a:buAutoNum type="arabicPeriod" startAt="3"/>
            </a:pPr>
            <a:r>
              <a:rPr kumimoji="0" lang="zh-CN" altLang="zh-CN" b="1" i="0" u="none" strike="noStrike" cap="none" normalizeH="0" baseline="0" dirty="0">
                <a:ln>
                  <a:noFill/>
                </a:ln>
                <a:solidFill>
                  <a:schemeClr val="tx1"/>
                </a:solidFill>
                <a:effectLst/>
                <a:latin typeface="Arial" panose="020B0604020202020204" pitchFamily="34" charset="0"/>
              </a:rPr>
              <a:t>Automatic Merging:</a:t>
            </a:r>
            <a:r>
              <a:rPr kumimoji="0" lang="zh-CN" altLang="zh-CN" b="0" i="0" u="none" strike="noStrike" cap="none" normalizeH="0" baseline="0" dirty="0">
                <a:ln>
                  <a:noFill/>
                </a:ln>
                <a:solidFill>
                  <a:schemeClr val="tx1"/>
                </a:solidFill>
                <a:effectLst/>
                <a:latin typeface="Arial" panose="020B0604020202020204" pitchFamily="34" charset="0"/>
              </a:rPr>
              <a:t> Automatically consolidate expenses (e.g., group items purchased from the same merchant, such as Costco, in a single transaction).</a:t>
            </a:r>
          </a:p>
          <a:p>
            <a:pPr lvl="1" eaLnBrk="0" fontAlgn="base" hangingPunct="0">
              <a:spcBef>
                <a:spcPct val="0"/>
              </a:spcBef>
              <a:spcAft>
                <a:spcPct val="0"/>
              </a:spcAft>
              <a:buFontTx/>
              <a:buAutoNum type="arabicPeriod" startAt="4"/>
            </a:pPr>
            <a:r>
              <a:rPr kumimoji="0" lang="zh-CN" altLang="zh-CN" b="1" i="0" u="none" strike="noStrike" cap="none" normalizeH="0" baseline="0" dirty="0">
                <a:ln>
                  <a:noFill/>
                </a:ln>
                <a:solidFill>
                  <a:schemeClr val="tx1"/>
                </a:solidFill>
                <a:effectLst/>
                <a:latin typeface="Arial" panose="020B0604020202020204" pitchFamily="34" charset="0"/>
              </a:rPr>
              <a:t>Expense Analysis:</a:t>
            </a:r>
            <a:r>
              <a:rPr kumimoji="0" lang="zh-CN" altLang="zh-CN" b="0" i="0" u="none" strike="noStrike" cap="none" normalizeH="0" baseline="0" dirty="0">
                <a:ln>
                  <a:noFill/>
                </a:ln>
                <a:solidFill>
                  <a:schemeClr val="tx1"/>
                </a:solidFill>
                <a:effectLst/>
                <a:latin typeface="Arial" panose="020B0604020202020204" pitchFamily="34" charset="0"/>
              </a:rPr>
              <a:t> Provide insights into spending patterns by category and merchant.</a:t>
            </a:r>
          </a:p>
          <a:p>
            <a:pPr lvl="1" eaLnBrk="0" fontAlgn="base" hangingPunct="0">
              <a:spcBef>
                <a:spcPct val="0"/>
              </a:spcBef>
              <a:spcAft>
                <a:spcPct val="0"/>
              </a:spcAft>
              <a:buFontTx/>
              <a:buAutoNum type="arabicPeriod" startAt="5"/>
            </a:pPr>
            <a:r>
              <a:rPr kumimoji="0" lang="zh-CN" altLang="zh-CN" b="1" i="0" u="none" strike="noStrike" cap="none" normalizeH="0" baseline="0" dirty="0">
                <a:ln>
                  <a:noFill/>
                </a:ln>
                <a:solidFill>
                  <a:schemeClr val="tx1"/>
                </a:solidFill>
                <a:effectLst/>
                <a:latin typeface="Arial" panose="020B0604020202020204" pitchFamily="34" charset="0"/>
              </a:rPr>
              <a:t>Receipt Recognition:</a:t>
            </a:r>
            <a:r>
              <a:rPr kumimoji="0" lang="zh-CN" altLang="zh-CN" b="0" i="0" u="none" strike="noStrike" cap="none" normalizeH="0" baseline="0" dirty="0">
                <a:ln>
                  <a:noFill/>
                </a:ln>
                <a:solidFill>
                  <a:schemeClr val="tx1"/>
                </a:solidFill>
                <a:effectLst/>
                <a:latin typeface="Arial" panose="020B0604020202020204" pitchFamily="34" charset="0"/>
              </a:rPr>
              <a:t> Help identify items listed on receipts for easier tracking.</a:t>
            </a:r>
          </a:p>
          <a:p>
            <a:pPr lvl="1" eaLnBrk="0" fontAlgn="base" hangingPunct="0">
              <a:spcBef>
                <a:spcPct val="0"/>
              </a:spcBef>
              <a:spcAft>
                <a:spcPct val="0"/>
              </a:spcAft>
              <a:buFontTx/>
              <a:buAutoNum type="arabicPeriod" startAt="6"/>
            </a:pPr>
            <a:r>
              <a:rPr kumimoji="0" lang="zh-CN" altLang="zh-CN" b="1" i="0" u="none" strike="noStrike" cap="none" normalizeH="0" baseline="0" dirty="0">
                <a:ln>
                  <a:noFill/>
                </a:ln>
                <a:solidFill>
                  <a:schemeClr val="tx1"/>
                </a:solidFill>
                <a:effectLst/>
                <a:latin typeface="Arial" panose="020B0604020202020204" pitchFamily="34" charset="0"/>
              </a:rPr>
              <a:t>Text Parsing:</a:t>
            </a:r>
            <a:r>
              <a:rPr kumimoji="0" lang="zh-CN" altLang="zh-CN" b="0" i="0" u="none" strike="noStrike" cap="none" normalizeH="0" baseline="0" dirty="0">
                <a:ln>
                  <a:noFill/>
                </a:ln>
                <a:solidFill>
                  <a:schemeClr val="tx1"/>
                </a:solidFill>
                <a:effectLst/>
                <a:latin typeface="Arial" panose="020B0604020202020204" pitchFamily="34" charset="0"/>
              </a:rPr>
              <a:t> Interpret unstructured text inputs like "bought a used PC for 300 dollars yesterday" into structured data (e.g., </a:t>
            </a:r>
            <a:r>
              <a:rPr kumimoji="0" lang="zh-CN" altLang="zh-CN" sz="1000" b="0" i="0" u="none" strike="noStrike" cap="none" normalizeH="0" baseline="0" dirty="0">
                <a:ln>
                  <a:noFill/>
                </a:ln>
                <a:solidFill>
                  <a:schemeClr val="tx1"/>
                </a:solidFill>
                <a:effectLst/>
                <a:latin typeface="Arial Unicode MS"/>
              </a:rPr>
              <a:t>("buy used PC", "300", "2024-10-15")</a:t>
            </a:r>
            <a:r>
              <a:rPr kumimoji="0" lang="zh-CN" altLang="zh-CN" sz="400" b="0" i="0" u="none" strike="noStrike" cap="none" normalizeH="0" baseline="0" dirty="0">
                <a:ln>
                  <a:noFill/>
                </a:ln>
                <a:solidFill>
                  <a:schemeClr val="tx1"/>
                </a:solidFill>
                <a:effectLst/>
              </a:rPr>
              <a:t>).</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4483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FDA6D-235A-3B45-C264-D3BCA646A83D}"/>
              </a:ext>
            </a:extLst>
          </p:cNvPr>
          <p:cNvPicPr>
            <a:picLocks noChangeAspect="1"/>
          </p:cNvPicPr>
          <p:nvPr/>
        </p:nvPicPr>
        <p:blipFill>
          <a:blip r:embed="rId2"/>
          <a:stretch>
            <a:fillRect/>
          </a:stretch>
        </p:blipFill>
        <p:spPr>
          <a:xfrm>
            <a:off x="0" y="1702965"/>
            <a:ext cx="11976866" cy="3602550"/>
          </a:xfrm>
          <a:prstGeom prst="rect">
            <a:avLst/>
          </a:prstGeom>
        </p:spPr>
      </p:pic>
      <p:sp>
        <p:nvSpPr>
          <p:cNvPr id="6" name="TextBox 5">
            <a:extLst>
              <a:ext uri="{FF2B5EF4-FFF2-40B4-BE49-F238E27FC236}">
                <a16:creationId xmlns:a16="http://schemas.microsoft.com/office/drawing/2014/main" id="{561A21F2-E705-4D17-021E-F45DE5B5D694}"/>
              </a:ext>
            </a:extLst>
          </p:cNvPr>
          <p:cNvSpPr txBox="1"/>
          <p:nvPr/>
        </p:nvSpPr>
        <p:spPr>
          <a:xfrm>
            <a:off x="906012" y="297809"/>
            <a:ext cx="4145302" cy="769441"/>
          </a:xfrm>
          <a:prstGeom prst="rect">
            <a:avLst/>
          </a:prstGeom>
          <a:noFill/>
        </p:spPr>
        <p:txBody>
          <a:bodyPr wrap="square" rtlCol="0">
            <a:spAutoFit/>
          </a:bodyPr>
          <a:lstStyle/>
          <a:p>
            <a:r>
              <a:rPr lang="en-US" altLang="zh-CN" sz="4400" b="1" dirty="0"/>
              <a:t>Project Structure</a:t>
            </a:r>
            <a:endParaRPr lang="zh-CN" altLang="en-US" sz="4400" b="1" dirty="0"/>
          </a:p>
        </p:txBody>
      </p:sp>
    </p:spTree>
    <p:extLst>
      <p:ext uri="{BB962C8B-B14F-4D97-AF65-F5344CB8AC3E}">
        <p14:creationId xmlns:p14="http://schemas.microsoft.com/office/powerpoint/2010/main" val="214850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ue.js Development Environment - Vuejs Online Editor &amp; Compiler | RunCode">
            <a:extLst>
              <a:ext uri="{FF2B5EF4-FFF2-40B4-BE49-F238E27FC236}">
                <a16:creationId xmlns:a16="http://schemas.microsoft.com/office/drawing/2014/main" id="{050971B1-B7E7-6E74-0567-40F7FAC298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5714" y="2671762"/>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jango - Full Stack Python">
            <a:extLst>
              <a:ext uri="{FF2B5EF4-FFF2-40B4-BE49-F238E27FC236}">
                <a16:creationId xmlns:a16="http://schemas.microsoft.com/office/drawing/2014/main" id="{03EEDAE8-ED8B-0A0D-5FF5-DDD5132BE3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726" y="2169112"/>
            <a:ext cx="2391289" cy="82847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jango REST Framework — Quintagroup">
            <a:extLst>
              <a:ext uri="{FF2B5EF4-FFF2-40B4-BE49-F238E27FC236}">
                <a16:creationId xmlns:a16="http://schemas.microsoft.com/office/drawing/2014/main" id="{2D8EF9AE-4495-8CCD-F47C-1E17CE0AB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761" y="3301391"/>
            <a:ext cx="2330254" cy="11725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itHub - element-plus/element-plus: 🎉 A Vue.js 3 UI Library made by Element  team">
            <a:extLst>
              <a:ext uri="{FF2B5EF4-FFF2-40B4-BE49-F238E27FC236}">
                <a16:creationId xmlns:a16="http://schemas.microsoft.com/office/drawing/2014/main" id="{C6AA5477-D49E-2FAA-E865-1F2BF2D2E1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8363" y="3043434"/>
            <a:ext cx="3266723" cy="8258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3EF6FF-37A2-5751-14F4-BF2C367D00C7}"/>
              </a:ext>
            </a:extLst>
          </p:cNvPr>
          <p:cNvSpPr txBox="1"/>
          <p:nvPr/>
        </p:nvSpPr>
        <p:spPr>
          <a:xfrm>
            <a:off x="906012" y="297809"/>
            <a:ext cx="4145302" cy="769441"/>
          </a:xfrm>
          <a:prstGeom prst="rect">
            <a:avLst/>
          </a:prstGeom>
          <a:noFill/>
        </p:spPr>
        <p:txBody>
          <a:bodyPr wrap="square" rtlCol="0">
            <a:spAutoFit/>
          </a:bodyPr>
          <a:lstStyle/>
          <a:p>
            <a:r>
              <a:rPr lang="en-US" altLang="zh-CN" sz="4400" b="1" dirty="0"/>
              <a:t>Project Structure</a:t>
            </a:r>
            <a:endParaRPr lang="zh-CN" altLang="en-US" sz="4400" b="1" dirty="0"/>
          </a:p>
        </p:txBody>
      </p:sp>
      <p:sp>
        <p:nvSpPr>
          <p:cNvPr id="5" name="TextBox 4">
            <a:extLst>
              <a:ext uri="{FF2B5EF4-FFF2-40B4-BE49-F238E27FC236}">
                <a16:creationId xmlns:a16="http://schemas.microsoft.com/office/drawing/2014/main" id="{3A159B1C-7A43-8FDC-5054-363C28661CB8}"/>
              </a:ext>
            </a:extLst>
          </p:cNvPr>
          <p:cNvSpPr txBox="1"/>
          <p:nvPr/>
        </p:nvSpPr>
        <p:spPr>
          <a:xfrm>
            <a:off x="1859927" y="5004033"/>
            <a:ext cx="973921" cy="369332"/>
          </a:xfrm>
          <a:prstGeom prst="rect">
            <a:avLst/>
          </a:prstGeom>
          <a:noFill/>
        </p:spPr>
        <p:txBody>
          <a:bodyPr wrap="none" rtlCol="0">
            <a:spAutoFit/>
          </a:bodyPr>
          <a:lstStyle/>
          <a:p>
            <a:r>
              <a:rPr lang="en-US" altLang="zh-CN" dirty="0"/>
              <a:t>Backend</a:t>
            </a:r>
          </a:p>
        </p:txBody>
      </p:sp>
      <p:sp>
        <p:nvSpPr>
          <p:cNvPr id="6" name="TextBox 5">
            <a:extLst>
              <a:ext uri="{FF2B5EF4-FFF2-40B4-BE49-F238E27FC236}">
                <a16:creationId xmlns:a16="http://schemas.microsoft.com/office/drawing/2014/main" id="{3DCA2629-5C37-EB4F-ECCE-241D5172698D}"/>
              </a:ext>
            </a:extLst>
          </p:cNvPr>
          <p:cNvSpPr txBox="1"/>
          <p:nvPr/>
        </p:nvSpPr>
        <p:spPr>
          <a:xfrm>
            <a:off x="5483228" y="5004033"/>
            <a:ext cx="1041952" cy="369332"/>
          </a:xfrm>
          <a:prstGeom prst="rect">
            <a:avLst/>
          </a:prstGeom>
          <a:noFill/>
        </p:spPr>
        <p:txBody>
          <a:bodyPr wrap="none" rtlCol="0">
            <a:spAutoFit/>
          </a:bodyPr>
          <a:lstStyle/>
          <a:p>
            <a:r>
              <a:rPr lang="en-US" altLang="zh-CN" dirty="0"/>
              <a:t>Frontend</a:t>
            </a:r>
          </a:p>
        </p:txBody>
      </p:sp>
      <p:sp>
        <p:nvSpPr>
          <p:cNvPr id="7" name="TextBox 6">
            <a:extLst>
              <a:ext uri="{FF2B5EF4-FFF2-40B4-BE49-F238E27FC236}">
                <a16:creationId xmlns:a16="http://schemas.microsoft.com/office/drawing/2014/main" id="{C28FF644-84AC-F93D-A277-D92BB24D0A84}"/>
              </a:ext>
            </a:extLst>
          </p:cNvPr>
          <p:cNvSpPr txBox="1"/>
          <p:nvPr/>
        </p:nvSpPr>
        <p:spPr>
          <a:xfrm>
            <a:off x="9650503" y="5004033"/>
            <a:ext cx="389850" cy="369332"/>
          </a:xfrm>
          <a:prstGeom prst="rect">
            <a:avLst/>
          </a:prstGeom>
          <a:noFill/>
        </p:spPr>
        <p:txBody>
          <a:bodyPr wrap="none" rtlCol="0">
            <a:spAutoFit/>
          </a:bodyPr>
          <a:lstStyle/>
          <a:p>
            <a:r>
              <a:rPr lang="en-US" altLang="zh-CN" dirty="0"/>
              <a:t>UI</a:t>
            </a:r>
          </a:p>
        </p:txBody>
      </p:sp>
    </p:spTree>
    <p:extLst>
      <p:ext uri="{BB962C8B-B14F-4D97-AF65-F5344CB8AC3E}">
        <p14:creationId xmlns:p14="http://schemas.microsoft.com/office/powerpoint/2010/main" val="3539256103"/>
      </p:ext>
    </p:extLst>
  </p:cSld>
  <p:clrMapOvr>
    <a:masterClrMapping/>
  </p:clrMapOvr>
</p:sld>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TotalTime>
  <Words>1189</Words>
  <Application>Microsoft Office PowerPoint</Application>
  <PresentationFormat>宽屏</PresentationFormat>
  <Paragraphs>103</Paragraphs>
  <Slides>17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Arial Unicode MS</vt:lpstr>
      <vt:lpstr>Inter</vt:lpstr>
      <vt:lpstr>宋体</vt:lpstr>
      <vt:lpstr>Arial</vt:lpstr>
      <vt:lpstr>Calibri</vt:lpstr>
      <vt:lpstr>Consolas</vt:lpstr>
      <vt:lpstr>WPS</vt:lpstr>
      <vt:lpstr>ReACT Agent for  Personal Financial Management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仇镜溪</dc:creator>
  <cp:lastModifiedBy>Yian Hu</cp:lastModifiedBy>
  <cp:revision>12</cp:revision>
  <dcterms:created xsi:type="dcterms:W3CDTF">2023-08-09T12:44:00Z</dcterms:created>
  <dcterms:modified xsi:type="dcterms:W3CDTF">2024-12-14T00:55:10Z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2052-12.1.0.19302</vt:lpwstr>
  </property>
</Properties>
</file>